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19"/>
  </p:notesMasterIdLst>
  <p:sldIdLst>
    <p:sldId id="256" r:id="rId6"/>
    <p:sldId id="268" r:id="rId7"/>
    <p:sldId id="267" r:id="rId8"/>
    <p:sldId id="259" r:id="rId9"/>
    <p:sldId id="262" r:id="rId10"/>
    <p:sldId id="260" r:id="rId11"/>
    <p:sldId id="257" r:id="rId12"/>
    <p:sldId id="258" r:id="rId13"/>
    <p:sldId id="263" r:id="rId14"/>
    <p:sldId id="261" r:id="rId15"/>
    <p:sldId id="264" r:id="rId16"/>
    <p:sldId id="265" r:id="rId17"/>
    <p:sldId id="266" r:id="rId1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352FBD-57A1-4951-863C-3654CE4475D7}" type="doc">
      <dgm:prSet loTypeId="urn:microsoft.com/office/officeart/2005/8/layout/StepDownProcess" loCatId="process" qsTypeId="urn:microsoft.com/office/officeart/2005/8/quickstyle/simple1" qsCatId="simple" csTypeId="urn:microsoft.com/office/officeart/2005/8/colors/colorful1" csCatId="colorful" phldr="1"/>
      <dgm:spPr/>
      <dgm:t>
        <a:bodyPr/>
        <a:lstStyle/>
        <a:p>
          <a:endParaRPr lang="es-CO"/>
        </a:p>
      </dgm:t>
    </dgm:pt>
    <dgm:pt modelId="{0E1635E3-1DA2-4942-8F3C-61A24B8D1AD3}">
      <dgm:prSet phldrT="[Texto]" custT="1"/>
      <dgm:spPr/>
      <dgm:t>
        <a:bodyPr/>
        <a:lstStyle/>
        <a:p>
          <a:r>
            <a:rPr lang="es-CO" sz="2000" b="1" dirty="0" smtClean="0"/>
            <a:t>COMPROMISOS PRIORITARIOS DEL GOBIERNO CON EL CIUDADANO (GENERALMENTE TRANSVERSALES, DE RESULTADO FINAL EN </a:t>
          </a:r>
          <a:r>
            <a:rPr lang="es-CO" sz="2000" b="1" dirty="0" smtClean="0"/>
            <a:t>CIUDADANOS</a:t>
          </a:r>
          <a:r>
            <a:rPr lang="es-CO" sz="2000" b="1" dirty="0" smtClean="0"/>
            <a:t>)</a:t>
          </a:r>
          <a:endParaRPr lang="es-CO" sz="2000" b="1" dirty="0"/>
        </a:p>
      </dgm:t>
    </dgm:pt>
    <dgm:pt modelId="{E4CFBBB6-7843-42AA-889E-F909747CC386}" type="parTrans" cxnId="{A7B26827-399D-4551-BCFC-9C3640D935D8}">
      <dgm:prSet/>
      <dgm:spPr/>
      <dgm:t>
        <a:bodyPr/>
        <a:lstStyle/>
        <a:p>
          <a:endParaRPr lang="es-CO"/>
        </a:p>
      </dgm:t>
    </dgm:pt>
    <dgm:pt modelId="{6FAA4CF7-2FD1-4476-88D5-52689FBEDF86}" type="sibTrans" cxnId="{A7B26827-399D-4551-BCFC-9C3640D935D8}">
      <dgm:prSet/>
      <dgm:spPr/>
      <dgm:t>
        <a:bodyPr/>
        <a:lstStyle/>
        <a:p>
          <a:endParaRPr lang="es-CO"/>
        </a:p>
      </dgm:t>
    </dgm:pt>
    <dgm:pt modelId="{A765210B-5825-4407-862C-1D37C987B6F1}">
      <dgm:prSet phldrT="[Texto]" custT="1"/>
      <dgm:spPr>
        <a:solidFill>
          <a:schemeClr val="accent1">
            <a:lumMod val="60000"/>
            <a:lumOff val="40000"/>
          </a:schemeClr>
        </a:solidFill>
      </dgm:spPr>
      <dgm:t>
        <a:bodyPr/>
        <a:lstStyle/>
        <a:p>
          <a:r>
            <a:rPr lang="es-CO" sz="1800" b="1" dirty="0" smtClean="0"/>
            <a:t>DGPP </a:t>
          </a:r>
          <a:r>
            <a:rPr lang="es-CO" sz="1800" b="1" dirty="0" smtClean="0"/>
            <a:t>AYUDA A ESPECIFICAR LA CADENA DE PRODUCCIÓN </a:t>
          </a:r>
          <a:r>
            <a:rPr lang="es-CO" sz="1800" b="1" u="sng" dirty="0" smtClean="0"/>
            <a:t>A PARTIR </a:t>
          </a:r>
          <a:r>
            <a:rPr lang="es-CO" sz="1800" b="1" u="sng" dirty="0" smtClean="0"/>
            <a:t>DE LA META DE POLÍTICA PÚBLICA</a:t>
          </a:r>
          <a:endParaRPr lang="es-CO" sz="1800" b="1" u="sng" dirty="0"/>
        </a:p>
      </dgm:t>
    </dgm:pt>
    <dgm:pt modelId="{2C2B29E9-C903-41C9-8512-F60D5BCD6806}" type="parTrans" cxnId="{B122BFDF-F63E-4160-ADF2-98B5A86D8309}">
      <dgm:prSet/>
      <dgm:spPr/>
      <dgm:t>
        <a:bodyPr/>
        <a:lstStyle/>
        <a:p>
          <a:endParaRPr lang="es-CO"/>
        </a:p>
      </dgm:t>
    </dgm:pt>
    <dgm:pt modelId="{5BAABDED-4A42-40FE-81DA-95FFFE03CFBA}" type="sibTrans" cxnId="{B122BFDF-F63E-4160-ADF2-98B5A86D8309}">
      <dgm:prSet/>
      <dgm:spPr/>
      <dgm:t>
        <a:bodyPr/>
        <a:lstStyle/>
        <a:p>
          <a:endParaRPr lang="es-CO"/>
        </a:p>
      </dgm:t>
    </dgm:pt>
    <dgm:pt modelId="{F84EA816-7F37-4A3F-B24C-0294650F6433}">
      <dgm:prSet phldrT="[Texto]" custT="1"/>
      <dgm:spPr/>
      <dgm:t>
        <a:bodyPr/>
        <a:lstStyle/>
        <a:p>
          <a:r>
            <a:rPr lang="es-CO" sz="2000" b="1" dirty="0" smtClean="0">
              <a:solidFill>
                <a:schemeClr val="bg1"/>
              </a:solidFill>
            </a:rPr>
            <a:t>CONTRIBUCIÓN </a:t>
          </a:r>
          <a:r>
            <a:rPr lang="es-CO" sz="2000" b="1" dirty="0" smtClean="0">
              <a:solidFill>
                <a:schemeClr val="bg1"/>
              </a:solidFill>
            </a:rPr>
            <a:t>DGPP: </a:t>
          </a:r>
          <a:r>
            <a:rPr lang="es-CO" sz="2000" b="1" dirty="0" smtClean="0">
              <a:solidFill>
                <a:schemeClr val="bg1"/>
              </a:solidFill>
            </a:rPr>
            <a:t>ASEGURAR PUENTE ENTRE PRIORIDADES DEL GOBIERNO, DISPOSICIÓN DE RECURSOS PRESUPUESTARIOS Y RESULTADOS ESPERADOS POR CIUDADANO</a:t>
          </a:r>
          <a:endParaRPr lang="es-CO" sz="2000" b="1" dirty="0">
            <a:solidFill>
              <a:schemeClr val="bg1"/>
            </a:solidFill>
          </a:endParaRPr>
        </a:p>
      </dgm:t>
    </dgm:pt>
    <dgm:pt modelId="{5B746C82-6879-41FA-B9B4-4782D1836CBD}" type="parTrans" cxnId="{13EE19A8-6A70-464C-AE59-56C1D8F121BB}">
      <dgm:prSet/>
      <dgm:spPr/>
      <dgm:t>
        <a:bodyPr/>
        <a:lstStyle/>
        <a:p>
          <a:endParaRPr lang="es-CO"/>
        </a:p>
      </dgm:t>
    </dgm:pt>
    <dgm:pt modelId="{2B6F0C77-32E6-4934-8A62-ECAF90DC99C1}" type="sibTrans" cxnId="{13EE19A8-6A70-464C-AE59-56C1D8F121BB}">
      <dgm:prSet/>
      <dgm:spPr/>
      <dgm:t>
        <a:bodyPr/>
        <a:lstStyle/>
        <a:p>
          <a:endParaRPr lang="es-CO"/>
        </a:p>
      </dgm:t>
    </dgm:pt>
    <dgm:pt modelId="{E836BA8F-BC8B-4C2A-B5C6-B7709B30FB88}">
      <dgm:prSet phldrT="[Texto]" custT="1"/>
      <dgm:spPr>
        <a:solidFill>
          <a:schemeClr val="accent4">
            <a:lumMod val="20000"/>
            <a:lumOff val="80000"/>
          </a:schemeClr>
        </a:solidFill>
      </dgm:spPr>
      <dgm:t>
        <a:bodyPr/>
        <a:lstStyle/>
        <a:p>
          <a:r>
            <a:rPr lang="es-CO" sz="1800" b="1" dirty="0" smtClean="0"/>
            <a:t>DGPP REVISA </a:t>
          </a:r>
          <a:r>
            <a:rPr lang="es-CO" sz="1800" b="1" dirty="0" smtClean="0"/>
            <a:t>CON </a:t>
          </a:r>
          <a:r>
            <a:rPr lang="es-CO" sz="1800" b="1" dirty="0" err="1" smtClean="0"/>
            <a:t>DGPs</a:t>
          </a:r>
          <a:r>
            <a:rPr lang="es-CO" sz="1800" b="1" dirty="0" smtClean="0"/>
            <a:t> MINISTERIALES LAS </a:t>
          </a:r>
          <a:r>
            <a:rPr lang="es-CO" sz="1800" b="1" dirty="0" smtClean="0"/>
            <a:t>IMPLICACIONES PRESUPUESTARIAS DE LA CONTRIBUCIÓN DE CADA ENTIDAD A PRIORIDADES PRESIDENCIALES</a:t>
          </a:r>
          <a:endParaRPr lang="es-CO" sz="1800" b="1" dirty="0"/>
        </a:p>
      </dgm:t>
    </dgm:pt>
    <dgm:pt modelId="{4F67927D-E076-4226-8D61-021DCB2262AC}" type="parTrans" cxnId="{4F6ACA00-BF4D-42CF-BAEF-25836F8B9A17}">
      <dgm:prSet/>
      <dgm:spPr/>
      <dgm:t>
        <a:bodyPr/>
        <a:lstStyle/>
        <a:p>
          <a:endParaRPr lang="es-CO"/>
        </a:p>
      </dgm:t>
    </dgm:pt>
    <dgm:pt modelId="{38B4EF90-B0B6-4BD6-94DA-947FB5D228B4}" type="sibTrans" cxnId="{4F6ACA00-BF4D-42CF-BAEF-25836F8B9A17}">
      <dgm:prSet/>
      <dgm:spPr/>
      <dgm:t>
        <a:bodyPr/>
        <a:lstStyle/>
        <a:p>
          <a:endParaRPr lang="es-CO"/>
        </a:p>
      </dgm:t>
    </dgm:pt>
    <dgm:pt modelId="{CDDDA224-E656-4B7E-8984-0462F181FD53}">
      <dgm:prSet phldrT="[Texto]" custT="1"/>
      <dgm:spPr/>
      <dgm:t>
        <a:bodyPr/>
        <a:lstStyle/>
        <a:p>
          <a:r>
            <a:rPr lang="es-CO" sz="2000" b="1" dirty="0" smtClean="0">
              <a:solidFill>
                <a:schemeClr val="bg1"/>
              </a:solidFill>
            </a:rPr>
            <a:t>DGPP </a:t>
          </a:r>
          <a:r>
            <a:rPr lang="es-CO" sz="2000" b="1" dirty="0" smtClean="0">
              <a:solidFill>
                <a:schemeClr val="bg1"/>
              </a:solidFill>
            </a:rPr>
            <a:t>VIGILA AQUELLOS PROGRAMAS QUE OPERACIONALIZAN METAS PRIORITARIAS DEL GOBIERNO</a:t>
          </a:r>
          <a:endParaRPr lang="es-CO" sz="2000" b="1" dirty="0">
            <a:solidFill>
              <a:schemeClr val="bg1"/>
            </a:solidFill>
          </a:endParaRPr>
        </a:p>
      </dgm:t>
    </dgm:pt>
    <dgm:pt modelId="{F4364E49-5943-4B42-8937-E5FB79A5AC93}" type="parTrans" cxnId="{0F2862DE-8BC3-45C9-AEA3-7B414A3A86C6}">
      <dgm:prSet/>
      <dgm:spPr/>
      <dgm:t>
        <a:bodyPr/>
        <a:lstStyle/>
        <a:p>
          <a:endParaRPr lang="es-CO"/>
        </a:p>
      </dgm:t>
    </dgm:pt>
    <dgm:pt modelId="{70B9F524-C816-49FD-B053-D4F689DB11D2}" type="sibTrans" cxnId="{0F2862DE-8BC3-45C9-AEA3-7B414A3A86C6}">
      <dgm:prSet/>
      <dgm:spPr/>
      <dgm:t>
        <a:bodyPr/>
        <a:lstStyle/>
        <a:p>
          <a:endParaRPr lang="es-CO"/>
        </a:p>
      </dgm:t>
    </dgm:pt>
    <dgm:pt modelId="{7668B979-E035-45A7-A7C2-BC3AC759103C}">
      <dgm:prSet phldrT="[Texto]" custT="1"/>
      <dgm:spPr>
        <a:solidFill>
          <a:schemeClr val="accent6">
            <a:lumMod val="40000"/>
            <a:lumOff val="60000"/>
          </a:schemeClr>
        </a:solidFill>
      </dgm:spPr>
      <dgm:t>
        <a:bodyPr/>
        <a:lstStyle/>
        <a:p>
          <a:r>
            <a:rPr lang="es-CO" sz="1800" b="1" dirty="0" smtClean="0"/>
            <a:t>DGPP </a:t>
          </a:r>
          <a:r>
            <a:rPr lang="es-CO" sz="1800" b="1" dirty="0" smtClean="0"/>
            <a:t>REGISTRA AVANCES Y OBSTÁCULOS EN CUMPLIMIENTO METAS PRESIDENCIALES</a:t>
          </a:r>
          <a:endParaRPr lang="es-CO" sz="1800" b="1" dirty="0"/>
        </a:p>
      </dgm:t>
    </dgm:pt>
    <dgm:pt modelId="{B1DCC3B0-A5F6-4BDF-B497-FA3F164254C4}" type="parTrans" cxnId="{BCC4746A-F723-4682-B158-84CB2AB51D3F}">
      <dgm:prSet/>
      <dgm:spPr/>
      <dgm:t>
        <a:bodyPr/>
        <a:lstStyle/>
        <a:p>
          <a:endParaRPr lang="es-CO"/>
        </a:p>
      </dgm:t>
    </dgm:pt>
    <dgm:pt modelId="{6082E1DC-9E03-44B5-A7F0-71DF2390FE2D}" type="sibTrans" cxnId="{BCC4746A-F723-4682-B158-84CB2AB51D3F}">
      <dgm:prSet/>
      <dgm:spPr/>
      <dgm:t>
        <a:bodyPr/>
        <a:lstStyle/>
        <a:p>
          <a:endParaRPr lang="es-CO"/>
        </a:p>
      </dgm:t>
    </dgm:pt>
    <dgm:pt modelId="{E976D572-4808-4258-A82F-ABA8E7716B58}" type="pres">
      <dgm:prSet presAssocID="{55352FBD-57A1-4951-863C-3654CE4475D7}" presName="rootnode" presStyleCnt="0">
        <dgm:presLayoutVars>
          <dgm:chMax/>
          <dgm:chPref/>
          <dgm:dir/>
          <dgm:animLvl val="lvl"/>
        </dgm:presLayoutVars>
      </dgm:prSet>
      <dgm:spPr/>
      <dgm:t>
        <a:bodyPr/>
        <a:lstStyle/>
        <a:p>
          <a:endParaRPr lang="es-CO"/>
        </a:p>
      </dgm:t>
    </dgm:pt>
    <dgm:pt modelId="{BD0A6165-64A3-496A-AADB-560D00EBCE8E}" type="pres">
      <dgm:prSet presAssocID="{0E1635E3-1DA2-4942-8F3C-61A24B8D1AD3}" presName="composite" presStyleCnt="0"/>
      <dgm:spPr/>
    </dgm:pt>
    <dgm:pt modelId="{4381D389-DE1F-4ACA-90FC-DEF6D05B1ADD}" type="pres">
      <dgm:prSet presAssocID="{0E1635E3-1DA2-4942-8F3C-61A24B8D1AD3}" presName="bentUpArrow1" presStyleLbl="alignImgPlace1" presStyleIdx="0" presStyleCnt="2" custLinFactNeighborX="-30142" custLinFactNeighborY="-2080"/>
      <dgm:spPr/>
    </dgm:pt>
    <dgm:pt modelId="{418B3A8E-BC3A-47B2-A929-6838B9788B1C}" type="pres">
      <dgm:prSet presAssocID="{0E1635E3-1DA2-4942-8F3C-61A24B8D1AD3}" presName="ParentText" presStyleLbl="node1" presStyleIdx="0" presStyleCnt="3" custScaleX="164547">
        <dgm:presLayoutVars>
          <dgm:chMax val="1"/>
          <dgm:chPref val="1"/>
          <dgm:bulletEnabled val="1"/>
        </dgm:presLayoutVars>
      </dgm:prSet>
      <dgm:spPr/>
      <dgm:t>
        <a:bodyPr/>
        <a:lstStyle/>
        <a:p>
          <a:endParaRPr lang="es-CO"/>
        </a:p>
      </dgm:t>
    </dgm:pt>
    <dgm:pt modelId="{73F01A4A-211E-417E-B759-5981EB7875E0}" type="pres">
      <dgm:prSet presAssocID="{0E1635E3-1DA2-4942-8F3C-61A24B8D1AD3}" presName="ChildText" presStyleLbl="revTx" presStyleIdx="0" presStyleCnt="3" custScaleX="161187" custScaleY="135458" custLinFactNeighborX="77624" custLinFactNeighborY="969">
        <dgm:presLayoutVars>
          <dgm:chMax val="0"/>
          <dgm:chPref val="0"/>
          <dgm:bulletEnabled val="1"/>
        </dgm:presLayoutVars>
      </dgm:prSet>
      <dgm:spPr/>
      <dgm:t>
        <a:bodyPr/>
        <a:lstStyle/>
        <a:p>
          <a:endParaRPr lang="es-CO"/>
        </a:p>
      </dgm:t>
    </dgm:pt>
    <dgm:pt modelId="{7CEDA502-848A-4875-AC20-C34A5558DC7D}" type="pres">
      <dgm:prSet presAssocID="{6FAA4CF7-2FD1-4476-88D5-52689FBEDF86}" presName="sibTrans" presStyleCnt="0"/>
      <dgm:spPr/>
    </dgm:pt>
    <dgm:pt modelId="{31325C5A-98BA-4710-B6B5-E347834B0D35}" type="pres">
      <dgm:prSet presAssocID="{F84EA816-7F37-4A3F-B24C-0294650F6433}" presName="composite" presStyleCnt="0"/>
      <dgm:spPr/>
    </dgm:pt>
    <dgm:pt modelId="{E84237AD-8B09-483A-9B47-3260225F53C7}" type="pres">
      <dgm:prSet presAssocID="{F84EA816-7F37-4A3F-B24C-0294650F6433}" presName="bentUpArrow1" presStyleLbl="alignImgPlace1" presStyleIdx="1" presStyleCnt="2" custScaleX="42932"/>
      <dgm:spPr/>
    </dgm:pt>
    <dgm:pt modelId="{5F0C2F9B-A6C8-4F19-B788-AECCC6E50245}" type="pres">
      <dgm:prSet presAssocID="{F84EA816-7F37-4A3F-B24C-0294650F6433}" presName="ParentText" presStyleLbl="node1" presStyleIdx="1" presStyleCnt="3" custScaleX="181076" custScaleY="114245" custLinFactNeighborX="3289" custLinFactNeighborY="2349">
        <dgm:presLayoutVars>
          <dgm:chMax val="1"/>
          <dgm:chPref val="1"/>
          <dgm:bulletEnabled val="1"/>
        </dgm:presLayoutVars>
      </dgm:prSet>
      <dgm:spPr/>
      <dgm:t>
        <a:bodyPr/>
        <a:lstStyle/>
        <a:p>
          <a:endParaRPr lang="es-CO"/>
        </a:p>
      </dgm:t>
    </dgm:pt>
    <dgm:pt modelId="{69EE4262-F556-4C1A-9CF2-F81952D8B179}" type="pres">
      <dgm:prSet presAssocID="{F84EA816-7F37-4A3F-B24C-0294650F6433}" presName="ChildText" presStyleLbl="revTx" presStyleIdx="1" presStyleCnt="3" custFlipHor="1" custScaleX="174907" custScaleY="140645" custLinFactX="13619" custLinFactNeighborX="100000" custLinFactNeighborY="-8796">
        <dgm:presLayoutVars>
          <dgm:chMax val="0"/>
          <dgm:chPref val="0"/>
          <dgm:bulletEnabled val="1"/>
        </dgm:presLayoutVars>
      </dgm:prSet>
      <dgm:spPr/>
      <dgm:t>
        <a:bodyPr/>
        <a:lstStyle/>
        <a:p>
          <a:endParaRPr lang="es-CO"/>
        </a:p>
      </dgm:t>
    </dgm:pt>
    <dgm:pt modelId="{8288D48B-CBB1-448A-B148-61E8996E2F41}" type="pres">
      <dgm:prSet presAssocID="{2B6F0C77-32E6-4934-8A62-ECAF90DC99C1}" presName="sibTrans" presStyleCnt="0"/>
      <dgm:spPr/>
    </dgm:pt>
    <dgm:pt modelId="{31806DB1-95DD-49E4-9447-4A85EF4CDBB4}" type="pres">
      <dgm:prSet presAssocID="{CDDDA224-E656-4B7E-8984-0462F181FD53}" presName="composite" presStyleCnt="0"/>
      <dgm:spPr/>
    </dgm:pt>
    <dgm:pt modelId="{4D4C93D0-23A7-46EE-B0B4-C204B0D5B1CF}" type="pres">
      <dgm:prSet presAssocID="{CDDDA224-E656-4B7E-8984-0462F181FD53}" presName="ParentText" presStyleLbl="node1" presStyleIdx="2" presStyleCnt="3" custScaleX="132628" custLinFactNeighborX="-19436">
        <dgm:presLayoutVars>
          <dgm:chMax val="1"/>
          <dgm:chPref val="1"/>
          <dgm:bulletEnabled val="1"/>
        </dgm:presLayoutVars>
      </dgm:prSet>
      <dgm:spPr/>
      <dgm:t>
        <a:bodyPr/>
        <a:lstStyle/>
        <a:p>
          <a:endParaRPr lang="es-CO"/>
        </a:p>
      </dgm:t>
    </dgm:pt>
    <dgm:pt modelId="{2E17D3B9-4793-44CF-AF08-09A25BA23AE6}" type="pres">
      <dgm:prSet presAssocID="{CDDDA224-E656-4B7E-8984-0462F181FD53}" presName="FinalChildText" presStyleLbl="revTx" presStyleIdx="2" presStyleCnt="3" custScaleX="151338" custScaleY="112312" custLinFactNeighborX="24116" custLinFactNeighborY="-969">
        <dgm:presLayoutVars>
          <dgm:chMax val="0"/>
          <dgm:chPref val="0"/>
          <dgm:bulletEnabled val="1"/>
        </dgm:presLayoutVars>
      </dgm:prSet>
      <dgm:spPr/>
      <dgm:t>
        <a:bodyPr/>
        <a:lstStyle/>
        <a:p>
          <a:endParaRPr lang="es-CO"/>
        </a:p>
      </dgm:t>
    </dgm:pt>
  </dgm:ptLst>
  <dgm:cxnLst>
    <dgm:cxn modelId="{AA9DEEB1-2A5B-4D8B-A095-23572E644406}" type="presOf" srcId="{55352FBD-57A1-4951-863C-3654CE4475D7}" destId="{E976D572-4808-4258-A82F-ABA8E7716B58}" srcOrd="0" destOrd="0" presId="urn:microsoft.com/office/officeart/2005/8/layout/StepDownProcess"/>
    <dgm:cxn modelId="{B8610647-5582-40FB-8C58-B3DC4747CE76}" type="presOf" srcId="{A765210B-5825-4407-862C-1D37C987B6F1}" destId="{73F01A4A-211E-417E-B759-5981EB7875E0}" srcOrd="0" destOrd="0" presId="urn:microsoft.com/office/officeart/2005/8/layout/StepDownProcess"/>
    <dgm:cxn modelId="{BCC4746A-F723-4682-B158-84CB2AB51D3F}" srcId="{CDDDA224-E656-4B7E-8984-0462F181FD53}" destId="{7668B979-E035-45A7-A7C2-BC3AC759103C}" srcOrd="0" destOrd="0" parTransId="{B1DCC3B0-A5F6-4BDF-B497-FA3F164254C4}" sibTransId="{6082E1DC-9E03-44B5-A7F0-71DF2390FE2D}"/>
    <dgm:cxn modelId="{8E013E17-4ADE-40C3-8340-D219D66CD027}" type="presOf" srcId="{F84EA816-7F37-4A3F-B24C-0294650F6433}" destId="{5F0C2F9B-A6C8-4F19-B788-AECCC6E50245}" srcOrd="0" destOrd="0" presId="urn:microsoft.com/office/officeart/2005/8/layout/StepDownProcess"/>
    <dgm:cxn modelId="{13EE19A8-6A70-464C-AE59-56C1D8F121BB}" srcId="{55352FBD-57A1-4951-863C-3654CE4475D7}" destId="{F84EA816-7F37-4A3F-B24C-0294650F6433}" srcOrd="1" destOrd="0" parTransId="{5B746C82-6879-41FA-B9B4-4782D1836CBD}" sibTransId="{2B6F0C77-32E6-4934-8A62-ECAF90DC99C1}"/>
    <dgm:cxn modelId="{8BB20B08-7BB7-4FC4-B65A-3437D041531F}" type="presOf" srcId="{CDDDA224-E656-4B7E-8984-0462F181FD53}" destId="{4D4C93D0-23A7-46EE-B0B4-C204B0D5B1CF}" srcOrd="0" destOrd="0" presId="urn:microsoft.com/office/officeart/2005/8/layout/StepDownProcess"/>
    <dgm:cxn modelId="{827ABEB0-E14A-4270-BC41-1DD8CF62A85D}" type="presOf" srcId="{7668B979-E035-45A7-A7C2-BC3AC759103C}" destId="{2E17D3B9-4793-44CF-AF08-09A25BA23AE6}" srcOrd="0" destOrd="0" presId="urn:microsoft.com/office/officeart/2005/8/layout/StepDownProcess"/>
    <dgm:cxn modelId="{B122BFDF-F63E-4160-ADF2-98B5A86D8309}" srcId="{0E1635E3-1DA2-4942-8F3C-61A24B8D1AD3}" destId="{A765210B-5825-4407-862C-1D37C987B6F1}" srcOrd="0" destOrd="0" parTransId="{2C2B29E9-C903-41C9-8512-F60D5BCD6806}" sibTransId="{5BAABDED-4A42-40FE-81DA-95FFFE03CFBA}"/>
    <dgm:cxn modelId="{0F2862DE-8BC3-45C9-AEA3-7B414A3A86C6}" srcId="{55352FBD-57A1-4951-863C-3654CE4475D7}" destId="{CDDDA224-E656-4B7E-8984-0462F181FD53}" srcOrd="2" destOrd="0" parTransId="{F4364E49-5943-4B42-8937-E5FB79A5AC93}" sibTransId="{70B9F524-C816-49FD-B053-D4F689DB11D2}"/>
    <dgm:cxn modelId="{A7B26827-399D-4551-BCFC-9C3640D935D8}" srcId="{55352FBD-57A1-4951-863C-3654CE4475D7}" destId="{0E1635E3-1DA2-4942-8F3C-61A24B8D1AD3}" srcOrd="0" destOrd="0" parTransId="{E4CFBBB6-7843-42AA-889E-F909747CC386}" sibTransId="{6FAA4CF7-2FD1-4476-88D5-52689FBEDF86}"/>
    <dgm:cxn modelId="{CA39F73C-3628-4953-ADAF-12144C6122AB}" type="presOf" srcId="{0E1635E3-1DA2-4942-8F3C-61A24B8D1AD3}" destId="{418B3A8E-BC3A-47B2-A929-6838B9788B1C}" srcOrd="0" destOrd="0" presId="urn:microsoft.com/office/officeart/2005/8/layout/StepDownProcess"/>
    <dgm:cxn modelId="{4F6ACA00-BF4D-42CF-BAEF-25836F8B9A17}" srcId="{F84EA816-7F37-4A3F-B24C-0294650F6433}" destId="{E836BA8F-BC8B-4C2A-B5C6-B7709B30FB88}" srcOrd="0" destOrd="0" parTransId="{4F67927D-E076-4226-8D61-021DCB2262AC}" sibTransId="{38B4EF90-B0B6-4BD6-94DA-947FB5D228B4}"/>
    <dgm:cxn modelId="{01D9B082-B9B5-4500-B896-F8BF81E688D4}" type="presOf" srcId="{E836BA8F-BC8B-4C2A-B5C6-B7709B30FB88}" destId="{69EE4262-F556-4C1A-9CF2-F81952D8B179}" srcOrd="0" destOrd="0" presId="urn:microsoft.com/office/officeart/2005/8/layout/StepDownProcess"/>
    <dgm:cxn modelId="{55B68C79-0575-45F6-BA3D-859974DAAC9B}" type="presParOf" srcId="{E976D572-4808-4258-A82F-ABA8E7716B58}" destId="{BD0A6165-64A3-496A-AADB-560D00EBCE8E}" srcOrd="0" destOrd="0" presId="urn:microsoft.com/office/officeart/2005/8/layout/StepDownProcess"/>
    <dgm:cxn modelId="{244C3137-EE1A-42EF-BFD1-64F4502E1C11}" type="presParOf" srcId="{BD0A6165-64A3-496A-AADB-560D00EBCE8E}" destId="{4381D389-DE1F-4ACA-90FC-DEF6D05B1ADD}" srcOrd="0" destOrd="0" presId="urn:microsoft.com/office/officeart/2005/8/layout/StepDownProcess"/>
    <dgm:cxn modelId="{F37BAE96-505E-484B-B581-028709C6EEAA}" type="presParOf" srcId="{BD0A6165-64A3-496A-AADB-560D00EBCE8E}" destId="{418B3A8E-BC3A-47B2-A929-6838B9788B1C}" srcOrd="1" destOrd="0" presId="urn:microsoft.com/office/officeart/2005/8/layout/StepDownProcess"/>
    <dgm:cxn modelId="{9B27CF87-CCFE-45B5-8EA4-4237F07B0F32}" type="presParOf" srcId="{BD0A6165-64A3-496A-AADB-560D00EBCE8E}" destId="{73F01A4A-211E-417E-B759-5981EB7875E0}" srcOrd="2" destOrd="0" presId="urn:microsoft.com/office/officeart/2005/8/layout/StepDownProcess"/>
    <dgm:cxn modelId="{FE60D766-4C79-4C56-990C-405E5576D9E9}" type="presParOf" srcId="{E976D572-4808-4258-A82F-ABA8E7716B58}" destId="{7CEDA502-848A-4875-AC20-C34A5558DC7D}" srcOrd="1" destOrd="0" presId="urn:microsoft.com/office/officeart/2005/8/layout/StepDownProcess"/>
    <dgm:cxn modelId="{3CDC6724-53EB-4C36-AD2B-C492EB222BE4}" type="presParOf" srcId="{E976D572-4808-4258-A82F-ABA8E7716B58}" destId="{31325C5A-98BA-4710-B6B5-E347834B0D35}" srcOrd="2" destOrd="0" presId="urn:microsoft.com/office/officeart/2005/8/layout/StepDownProcess"/>
    <dgm:cxn modelId="{2FC10ECE-25C5-4FD7-A8FB-C2A27338F769}" type="presParOf" srcId="{31325C5A-98BA-4710-B6B5-E347834B0D35}" destId="{E84237AD-8B09-483A-9B47-3260225F53C7}" srcOrd="0" destOrd="0" presId="urn:microsoft.com/office/officeart/2005/8/layout/StepDownProcess"/>
    <dgm:cxn modelId="{27162560-7590-4747-890C-B81B43D03022}" type="presParOf" srcId="{31325C5A-98BA-4710-B6B5-E347834B0D35}" destId="{5F0C2F9B-A6C8-4F19-B788-AECCC6E50245}" srcOrd="1" destOrd="0" presId="urn:microsoft.com/office/officeart/2005/8/layout/StepDownProcess"/>
    <dgm:cxn modelId="{0ABCEFB3-E0EA-41D1-B53C-08D7317656A9}" type="presParOf" srcId="{31325C5A-98BA-4710-B6B5-E347834B0D35}" destId="{69EE4262-F556-4C1A-9CF2-F81952D8B179}" srcOrd="2" destOrd="0" presId="urn:microsoft.com/office/officeart/2005/8/layout/StepDownProcess"/>
    <dgm:cxn modelId="{3BD97EBC-E508-491E-8AF0-525652F86382}" type="presParOf" srcId="{E976D572-4808-4258-A82F-ABA8E7716B58}" destId="{8288D48B-CBB1-448A-B148-61E8996E2F41}" srcOrd="3" destOrd="0" presId="urn:microsoft.com/office/officeart/2005/8/layout/StepDownProcess"/>
    <dgm:cxn modelId="{BF4B1F50-0404-475F-AC54-5D3079A2F2F4}" type="presParOf" srcId="{E976D572-4808-4258-A82F-ABA8E7716B58}" destId="{31806DB1-95DD-49E4-9447-4A85EF4CDBB4}" srcOrd="4" destOrd="0" presId="urn:microsoft.com/office/officeart/2005/8/layout/StepDownProcess"/>
    <dgm:cxn modelId="{5CA1D382-CF11-4C93-8A6F-E9B6DEC54C7C}" type="presParOf" srcId="{31806DB1-95DD-49E4-9447-4A85EF4CDBB4}" destId="{4D4C93D0-23A7-46EE-B0B4-C204B0D5B1CF}" srcOrd="0" destOrd="0" presId="urn:microsoft.com/office/officeart/2005/8/layout/StepDownProcess"/>
    <dgm:cxn modelId="{6478C723-B30A-43D4-9CA6-F8D0B54070DD}" type="presParOf" srcId="{31806DB1-95DD-49E4-9447-4A85EF4CDBB4}" destId="{2E17D3B9-4793-44CF-AF08-09A25BA23AE6}"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18E4B3-6020-4CE8-9E5A-563E03EF9B8F}" type="doc">
      <dgm:prSet loTypeId="urn:microsoft.com/office/officeart/2005/8/layout/radial4" loCatId="relationship" qsTypeId="urn:microsoft.com/office/officeart/2005/8/quickstyle/simple1" qsCatId="simple" csTypeId="urn:microsoft.com/office/officeart/2005/8/colors/colorful3" csCatId="colorful" phldr="1"/>
      <dgm:spPr/>
      <dgm:t>
        <a:bodyPr/>
        <a:lstStyle/>
        <a:p>
          <a:endParaRPr lang="es-CO"/>
        </a:p>
      </dgm:t>
    </dgm:pt>
    <dgm:pt modelId="{6CF4901D-2A75-43DF-8BCF-4D53687A0C9A}">
      <dgm:prSet phldrT="[Texto]"/>
      <dgm:spPr/>
      <dgm:t>
        <a:bodyPr/>
        <a:lstStyle/>
        <a:p>
          <a:r>
            <a:rPr lang="es-CO" b="1" dirty="0" smtClean="0">
              <a:solidFill>
                <a:schemeClr val="tx2">
                  <a:lumMod val="75000"/>
                </a:schemeClr>
              </a:solidFill>
            </a:rPr>
            <a:t>DGPP </a:t>
          </a:r>
          <a:r>
            <a:rPr lang="es-CO" b="1" dirty="0" smtClean="0">
              <a:solidFill>
                <a:schemeClr val="tx2">
                  <a:lumMod val="75000"/>
                </a:schemeClr>
              </a:solidFill>
            </a:rPr>
            <a:t>ASEGURA IMPACTO SERVICIOS INTER-SECTORIALES EN CIUDADANOS</a:t>
          </a:r>
          <a:endParaRPr lang="es-CO" b="1" dirty="0">
            <a:solidFill>
              <a:schemeClr val="tx2">
                <a:lumMod val="75000"/>
              </a:schemeClr>
            </a:solidFill>
          </a:endParaRPr>
        </a:p>
      </dgm:t>
    </dgm:pt>
    <dgm:pt modelId="{F90DE30E-5072-44AB-B9B7-2B95BABB8C58}" type="parTrans" cxnId="{8C345D92-B7D3-4B85-AFF6-A6A70A9CEB77}">
      <dgm:prSet/>
      <dgm:spPr/>
      <dgm:t>
        <a:bodyPr/>
        <a:lstStyle/>
        <a:p>
          <a:endParaRPr lang="es-CO"/>
        </a:p>
      </dgm:t>
    </dgm:pt>
    <dgm:pt modelId="{BCE1062C-C054-49C5-A8DC-93DE3CC973DC}" type="sibTrans" cxnId="{8C345D92-B7D3-4B85-AFF6-A6A70A9CEB77}">
      <dgm:prSet/>
      <dgm:spPr/>
      <dgm:t>
        <a:bodyPr/>
        <a:lstStyle/>
        <a:p>
          <a:endParaRPr lang="es-CO"/>
        </a:p>
      </dgm:t>
    </dgm:pt>
    <dgm:pt modelId="{2A809E21-C110-4349-904F-E880E09E705C}">
      <dgm:prSet phldrT="[Texto]"/>
      <dgm:spPr/>
      <dgm:t>
        <a:bodyPr/>
        <a:lstStyle/>
        <a:p>
          <a:r>
            <a:rPr lang="es-CO" b="1" dirty="0" smtClean="0">
              <a:solidFill>
                <a:schemeClr val="tx2">
                  <a:lumMod val="75000"/>
                </a:schemeClr>
              </a:solidFill>
            </a:rPr>
            <a:t>DGPP </a:t>
          </a:r>
          <a:r>
            <a:rPr lang="es-CO" b="1" dirty="0" smtClean="0">
              <a:solidFill>
                <a:schemeClr val="tx2">
                  <a:lumMod val="75000"/>
                </a:schemeClr>
              </a:solidFill>
            </a:rPr>
            <a:t>vigila y propone correcciones a las Trayectorias de implementación</a:t>
          </a:r>
          <a:endParaRPr lang="es-CO" b="1" dirty="0">
            <a:solidFill>
              <a:schemeClr val="tx2">
                <a:lumMod val="75000"/>
              </a:schemeClr>
            </a:solidFill>
          </a:endParaRPr>
        </a:p>
      </dgm:t>
    </dgm:pt>
    <dgm:pt modelId="{40906AC7-58C9-4540-8D7D-4F0333E50B62}" type="parTrans" cxnId="{AE5B1733-4118-4947-A555-3D5675707A2E}">
      <dgm:prSet/>
      <dgm:spPr/>
      <dgm:t>
        <a:bodyPr/>
        <a:lstStyle/>
        <a:p>
          <a:endParaRPr lang="es-CO"/>
        </a:p>
      </dgm:t>
    </dgm:pt>
    <dgm:pt modelId="{310F9A8E-EA78-4CB8-9C62-3226D88A68C4}" type="sibTrans" cxnId="{AE5B1733-4118-4947-A555-3D5675707A2E}">
      <dgm:prSet/>
      <dgm:spPr/>
      <dgm:t>
        <a:bodyPr/>
        <a:lstStyle/>
        <a:p>
          <a:endParaRPr lang="es-CO"/>
        </a:p>
      </dgm:t>
    </dgm:pt>
    <dgm:pt modelId="{A8AD4841-4472-4D19-A748-8C2CF73C2304}">
      <dgm:prSet phldrT="[Texto]"/>
      <dgm:spPr/>
      <dgm:t>
        <a:bodyPr/>
        <a:lstStyle/>
        <a:p>
          <a:r>
            <a:rPr lang="es-CO" dirty="0" smtClean="0"/>
            <a:t>Planes sectoriales estratégicos dan pautas de intervención focalizada del sector</a:t>
          </a:r>
          <a:endParaRPr lang="es-CO" dirty="0"/>
        </a:p>
      </dgm:t>
    </dgm:pt>
    <dgm:pt modelId="{44D67E3C-9DA3-4FFF-B782-33B6FAC9C16C}" type="parTrans" cxnId="{17C76D55-445F-495F-81B7-4AA54F187202}">
      <dgm:prSet/>
      <dgm:spPr/>
      <dgm:t>
        <a:bodyPr/>
        <a:lstStyle/>
        <a:p>
          <a:endParaRPr lang="es-CO"/>
        </a:p>
      </dgm:t>
    </dgm:pt>
    <dgm:pt modelId="{C2E7FF1E-0F34-464F-9D71-7AC2794D65D2}" type="sibTrans" cxnId="{17C76D55-445F-495F-81B7-4AA54F187202}">
      <dgm:prSet/>
      <dgm:spPr/>
      <dgm:t>
        <a:bodyPr/>
        <a:lstStyle/>
        <a:p>
          <a:endParaRPr lang="es-CO"/>
        </a:p>
      </dgm:t>
    </dgm:pt>
    <dgm:pt modelId="{F1346F4A-3B5F-4F53-B314-116B0434FDCA}">
      <dgm:prSet phldrT="[Texto]"/>
      <dgm:spPr/>
      <dgm:t>
        <a:bodyPr/>
        <a:lstStyle/>
        <a:p>
          <a:r>
            <a:rPr lang="es-CO" dirty="0" smtClean="0"/>
            <a:t>DGPP </a:t>
          </a:r>
          <a:r>
            <a:rPr lang="es-CO" dirty="0" smtClean="0"/>
            <a:t>propone cadenas de producción del servicio, con responsabilidad precisa de cada sector</a:t>
          </a:r>
          <a:endParaRPr lang="es-CO" dirty="0"/>
        </a:p>
      </dgm:t>
    </dgm:pt>
    <dgm:pt modelId="{8CFB15E5-B677-4D32-BDE2-F6DD5540D92D}" type="parTrans" cxnId="{AEBDB641-F2B8-4963-B187-A93EF5A1CDF0}">
      <dgm:prSet/>
      <dgm:spPr/>
      <dgm:t>
        <a:bodyPr/>
        <a:lstStyle/>
        <a:p>
          <a:endParaRPr lang="es-CO"/>
        </a:p>
      </dgm:t>
    </dgm:pt>
    <dgm:pt modelId="{EA8F809F-E154-4D94-8398-0252F8D144FF}" type="sibTrans" cxnId="{AEBDB641-F2B8-4963-B187-A93EF5A1CDF0}">
      <dgm:prSet/>
      <dgm:spPr/>
      <dgm:t>
        <a:bodyPr/>
        <a:lstStyle/>
        <a:p>
          <a:endParaRPr lang="es-CO"/>
        </a:p>
      </dgm:t>
    </dgm:pt>
    <dgm:pt modelId="{B97802BE-6EEF-45AA-8601-8E63B1B423BD}" type="pres">
      <dgm:prSet presAssocID="{EA18E4B3-6020-4CE8-9E5A-563E03EF9B8F}" presName="cycle" presStyleCnt="0">
        <dgm:presLayoutVars>
          <dgm:chMax val="1"/>
          <dgm:dir/>
          <dgm:animLvl val="ctr"/>
          <dgm:resizeHandles val="exact"/>
        </dgm:presLayoutVars>
      </dgm:prSet>
      <dgm:spPr/>
      <dgm:t>
        <a:bodyPr/>
        <a:lstStyle/>
        <a:p>
          <a:endParaRPr lang="es-CO"/>
        </a:p>
      </dgm:t>
    </dgm:pt>
    <dgm:pt modelId="{45BC715B-DE5E-42E5-B712-6BA62A5E5851}" type="pres">
      <dgm:prSet presAssocID="{6CF4901D-2A75-43DF-8BCF-4D53687A0C9A}" presName="centerShape" presStyleLbl="node0" presStyleIdx="0" presStyleCnt="1" custScaleX="117410"/>
      <dgm:spPr/>
      <dgm:t>
        <a:bodyPr/>
        <a:lstStyle/>
        <a:p>
          <a:endParaRPr lang="es-CO"/>
        </a:p>
      </dgm:t>
    </dgm:pt>
    <dgm:pt modelId="{2048E40F-9730-4D34-B4C3-46DA827279E4}" type="pres">
      <dgm:prSet presAssocID="{40906AC7-58C9-4540-8D7D-4F0333E50B62}" presName="parTrans" presStyleLbl="bgSibTrans2D1" presStyleIdx="0" presStyleCnt="3"/>
      <dgm:spPr/>
      <dgm:t>
        <a:bodyPr/>
        <a:lstStyle/>
        <a:p>
          <a:endParaRPr lang="es-CO"/>
        </a:p>
      </dgm:t>
    </dgm:pt>
    <dgm:pt modelId="{C92C432C-126E-4563-A439-4BF9816485BD}" type="pres">
      <dgm:prSet presAssocID="{2A809E21-C110-4349-904F-E880E09E705C}" presName="node" presStyleLbl="node1" presStyleIdx="0" presStyleCnt="3" custScaleX="139489" custRadScaleRad="126030" custRadScaleInc="-11296">
        <dgm:presLayoutVars>
          <dgm:bulletEnabled val="1"/>
        </dgm:presLayoutVars>
      </dgm:prSet>
      <dgm:spPr/>
      <dgm:t>
        <a:bodyPr/>
        <a:lstStyle/>
        <a:p>
          <a:endParaRPr lang="es-CO"/>
        </a:p>
      </dgm:t>
    </dgm:pt>
    <dgm:pt modelId="{64CA2DCD-FA05-4171-B869-6A3C0B755FAE}" type="pres">
      <dgm:prSet presAssocID="{44D67E3C-9DA3-4FFF-B782-33B6FAC9C16C}" presName="parTrans" presStyleLbl="bgSibTrans2D1" presStyleIdx="1" presStyleCnt="3"/>
      <dgm:spPr/>
      <dgm:t>
        <a:bodyPr/>
        <a:lstStyle/>
        <a:p>
          <a:endParaRPr lang="es-CO"/>
        </a:p>
      </dgm:t>
    </dgm:pt>
    <dgm:pt modelId="{E98E9957-7A40-4699-8A54-42C6624C3ADF}" type="pres">
      <dgm:prSet presAssocID="{A8AD4841-4472-4D19-A748-8C2CF73C2304}" presName="node" presStyleLbl="node1" presStyleIdx="1" presStyleCnt="3" custScaleX="122460" custScaleY="111865">
        <dgm:presLayoutVars>
          <dgm:bulletEnabled val="1"/>
        </dgm:presLayoutVars>
      </dgm:prSet>
      <dgm:spPr/>
      <dgm:t>
        <a:bodyPr/>
        <a:lstStyle/>
        <a:p>
          <a:endParaRPr lang="es-CO"/>
        </a:p>
      </dgm:t>
    </dgm:pt>
    <dgm:pt modelId="{3ADDF665-371F-4F61-B546-BFFAC163FD1B}" type="pres">
      <dgm:prSet presAssocID="{8CFB15E5-B677-4D32-BDE2-F6DD5540D92D}" presName="parTrans" presStyleLbl="bgSibTrans2D1" presStyleIdx="2" presStyleCnt="3"/>
      <dgm:spPr/>
      <dgm:t>
        <a:bodyPr/>
        <a:lstStyle/>
        <a:p>
          <a:endParaRPr lang="es-CO"/>
        </a:p>
      </dgm:t>
    </dgm:pt>
    <dgm:pt modelId="{7AC90ABC-E798-4383-84DC-50C46D4A4DE2}" type="pres">
      <dgm:prSet presAssocID="{F1346F4A-3B5F-4F53-B314-116B0434FDCA}" presName="node" presStyleLbl="node1" presStyleIdx="2" presStyleCnt="3" custScaleX="136402" custRadScaleRad="119537" custRadScaleInc="8903">
        <dgm:presLayoutVars>
          <dgm:bulletEnabled val="1"/>
        </dgm:presLayoutVars>
      </dgm:prSet>
      <dgm:spPr/>
      <dgm:t>
        <a:bodyPr/>
        <a:lstStyle/>
        <a:p>
          <a:endParaRPr lang="es-CO"/>
        </a:p>
      </dgm:t>
    </dgm:pt>
  </dgm:ptLst>
  <dgm:cxnLst>
    <dgm:cxn modelId="{8FA6D6D2-145A-47A9-B81D-860504900D94}" type="presOf" srcId="{A8AD4841-4472-4D19-A748-8C2CF73C2304}" destId="{E98E9957-7A40-4699-8A54-42C6624C3ADF}" srcOrd="0" destOrd="0" presId="urn:microsoft.com/office/officeart/2005/8/layout/radial4"/>
    <dgm:cxn modelId="{AE5B1733-4118-4947-A555-3D5675707A2E}" srcId="{6CF4901D-2A75-43DF-8BCF-4D53687A0C9A}" destId="{2A809E21-C110-4349-904F-E880E09E705C}" srcOrd="0" destOrd="0" parTransId="{40906AC7-58C9-4540-8D7D-4F0333E50B62}" sibTransId="{310F9A8E-EA78-4CB8-9C62-3226D88A68C4}"/>
    <dgm:cxn modelId="{15A249C2-0AA9-42CC-9EC1-56315A1E09C5}" type="presOf" srcId="{6CF4901D-2A75-43DF-8BCF-4D53687A0C9A}" destId="{45BC715B-DE5E-42E5-B712-6BA62A5E5851}" srcOrd="0" destOrd="0" presId="urn:microsoft.com/office/officeart/2005/8/layout/radial4"/>
    <dgm:cxn modelId="{A66028AB-34F1-4912-B080-84688F14E5C2}" type="presOf" srcId="{40906AC7-58C9-4540-8D7D-4F0333E50B62}" destId="{2048E40F-9730-4D34-B4C3-46DA827279E4}" srcOrd="0" destOrd="0" presId="urn:microsoft.com/office/officeart/2005/8/layout/radial4"/>
    <dgm:cxn modelId="{7E227CBC-B501-4EC3-9D51-60CE67A0110B}" type="presOf" srcId="{8CFB15E5-B677-4D32-BDE2-F6DD5540D92D}" destId="{3ADDF665-371F-4F61-B546-BFFAC163FD1B}" srcOrd="0" destOrd="0" presId="urn:microsoft.com/office/officeart/2005/8/layout/radial4"/>
    <dgm:cxn modelId="{8C345D92-B7D3-4B85-AFF6-A6A70A9CEB77}" srcId="{EA18E4B3-6020-4CE8-9E5A-563E03EF9B8F}" destId="{6CF4901D-2A75-43DF-8BCF-4D53687A0C9A}" srcOrd="0" destOrd="0" parTransId="{F90DE30E-5072-44AB-B9B7-2B95BABB8C58}" sibTransId="{BCE1062C-C054-49C5-A8DC-93DE3CC973DC}"/>
    <dgm:cxn modelId="{D1DCDF93-2CDE-4C71-A7C6-5AD08166F1CC}" type="presOf" srcId="{2A809E21-C110-4349-904F-E880E09E705C}" destId="{C92C432C-126E-4563-A439-4BF9816485BD}" srcOrd="0" destOrd="0" presId="urn:microsoft.com/office/officeart/2005/8/layout/radial4"/>
    <dgm:cxn modelId="{85A5091D-B304-4B9A-BFCA-A2D739B7EDD7}" type="presOf" srcId="{44D67E3C-9DA3-4FFF-B782-33B6FAC9C16C}" destId="{64CA2DCD-FA05-4171-B869-6A3C0B755FAE}" srcOrd="0" destOrd="0" presId="urn:microsoft.com/office/officeart/2005/8/layout/radial4"/>
    <dgm:cxn modelId="{17C76D55-445F-495F-81B7-4AA54F187202}" srcId="{6CF4901D-2A75-43DF-8BCF-4D53687A0C9A}" destId="{A8AD4841-4472-4D19-A748-8C2CF73C2304}" srcOrd="1" destOrd="0" parTransId="{44D67E3C-9DA3-4FFF-B782-33B6FAC9C16C}" sibTransId="{C2E7FF1E-0F34-464F-9D71-7AC2794D65D2}"/>
    <dgm:cxn modelId="{AEBDB641-F2B8-4963-B187-A93EF5A1CDF0}" srcId="{6CF4901D-2A75-43DF-8BCF-4D53687A0C9A}" destId="{F1346F4A-3B5F-4F53-B314-116B0434FDCA}" srcOrd="2" destOrd="0" parTransId="{8CFB15E5-B677-4D32-BDE2-F6DD5540D92D}" sibTransId="{EA8F809F-E154-4D94-8398-0252F8D144FF}"/>
    <dgm:cxn modelId="{04B62DCC-13B8-459B-B281-C2741FEBCDEC}" type="presOf" srcId="{F1346F4A-3B5F-4F53-B314-116B0434FDCA}" destId="{7AC90ABC-E798-4383-84DC-50C46D4A4DE2}" srcOrd="0" destOrd="0" presId="urn:microsoft.com/office/officeart/2005/8/layout/radial4"/>
    <dgm:cxn modelId="{3ED1B3AB-BD43-4637-9239-DD79EFB12390}" type="presOf" srcId="{EA18E4B3-6020-4CE8-9E5A-563E03EF9B8F}" destId="{B97802BE-6EEF-45AA-8601-8E63B1B423BD}" srcOrd="0" destOrd="0" presId="urn:microsoft.com/office/officeart/2005/8/layout/radial4"/>
    <dgm:cxn modelId="{C9DFE70A-9373-4B83-A4F9-A561BD015332}" type="presParOf" srcId="{B97802BE-6EEF-45AA-8601-8E63B1B423BD}" destId="{45BC715B-DE5E-42E5-B712-6BA62A5E5851}" srcOrd="0" destOrd="0" presId="urn:microsoft.com/office/officeart/2005/8/layout/radial4"/>
    <dgm:cxn modelId="{ADF1E281-EC4A-4559-94A3-C9B45D344DC7}" type="presParOf" srcId="{B97802BE-6EEF-45AA-8601-8E63B1B423BD}" destId="{2048E40F-9730-4D34-B4C3-46DA827279E4}" srcOrd="1" destOrd="0" presId="urn:microsoft.com/office/officeart/2005/8/layout/radial4"/>
    <dgm:cxn modelId="{7BA5CD9C-8AC6-4554-BE7A-84BBAE5DD35C}" type="presParOf" srcId="{B97802BE-6EEF-45AA-8601-8E63B1B423BD}" destId="{C92C432C-126E-4563-A439-4BF9816485BD}" srcOrd="2" destOrd="0" presId="urn:microsoft.com/office/officeart/2005/8/layout/radial4"/>
    <dgm:cxn modelId="{9E60499D-AEBB-4D81-9B2D-093081F42B77}" type="presParOf" srcId="{B97802BE-6EEF-45AA-8601-8E63B1B423BD}" destId="{64CA2DCD-FA05-4171-B869-6A3C0B755FAE}" srcOrd="3" destOrd="0" presId="urn:microsoft.com/office/officeart/2005/8/layout/radial4"/>
    <dgm:cxn modelId="{142FDE84-CCE0-44F0-980E-31239F2BA8DA}" type="presParOf" srcId="{B97802BE-6EEF-45AA-8601-8E63B1B423BD}" destId="{E98E9957-7A40-4699-8A54-42C6624C3ADF}" srcOrd="4" destOrd="0" presId="urn:microsoft.com/office/officeart/2005/8/layout/radial4"/>
    <dgm:cxn modelId="{208719F2-800F-468E-84F1-EE3FDF6AC995}" type="presParOf" srcId="{B97802BE-6EEF-45AA-8601-8E63B1B423BD}" destId="{3ADDF665-371F-4F61-B546-BFFAC163FD1B}" srcOrd="5" destOrd="0" presId="urn:microsoft.com/office/officeart/2005/8/layout/radial4"/>
    <dgm:cxn modelId="{21CBB2F1-BD23-4396-B227-259F850FF738}" type="presParOf" srcId="{B97802BE-6EEF-45AA-8601-8E63B1B423BD}" destId="{7AC90ABC-E798-4383-84DC-50C46D4A4DE2}"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81D389-DE1F-4ACA-90FC-DEF6D05B1ADD}">
      <dsp:nvSpPr>
        <dsp:cNvPr id="0" name=""/>
        <dsp:cNvSpPr/>
      </dsp:nvSpPr>
      <dsp:spPr>
        <a:xfrm rot="5400000">
          <a:off x="1442439" y="1602076"/>
          <a:ext cx="1377672" cy="1568430"/>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18B3A8E-BC3A-47B2-A929-6838B9788B1C}">
      <dsp:nvSpPr>
        <dsp:cNvPr id="0" name=""/>
        <dsp:cNvSpPr/>
      </dsp:nvSpPr>
      <dsp:spPr>
        <a:xfrm>
          <a:off x="801712" y="103554"/>
          <a:ext cx="3816155" cy="1623356"/>
        </a:xfrm>
        <a:prstGeom prst="roundRect">
          <a:avLst>
            <a:gd name="adj" fmla="val 1667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O" sz="2000" b="1" kern="1200" dirty="0" smtClean="0"/>
            <a:t>COMPROMISOS PRIORITARIOS DEL GOBIERNO CON EL CIUDADANO (GENERALMENTE TRANSVERSALES, DE RESULTADO FINAL EN </a:t>
          </a:r>
          <a:r>
            <a:rPr lang="es-CO" sz="2000" b="1" kern="1200" dirty="0" smtClean="0"/>
            <a:t>CIUDADANOS</a:t>
          </a:r>
          <a:r>
            <a:rPr lang="es-CO" sz="2000" b="1" kern="1200" dirty="0" smtClean="0"/>
            <a:t>)</a:t>
          </a:r>
          <a:endParaRPr lang="es-CO" sz="2000" b="1" kern="1200" dirty="0"/>
        </a:p>
      </dsp:txBody>
      <dsp:txXfrm>
        <a:off x="880972" y="182814"/>
        <a:ext cx="3657635" cy="1464836"/>
      </dsp:txXfrm>
    </dsp:sp>
    <dsp:sp modelId="{73F01A4A-211E-417E-B759-5981EB7875E0}">
      <dsp:nvSpPr>
        <dsp:cNvPr id="0" name=""/>
        <dsp:cNvSpPr/>
      </dsp:nvSpPr>
      <dsp:spPr>
        <a:xfrm>
          <a:off x="4662675" y="38475"/>
          <a:ext cx="2718832" cy="1777301"/>
        </a:xfrm>
        <a:prstGeom prst="rect">
          <a:avLst/>
        </a:prstGeom>
        <a:solidFill>
          <a:schemeClr val="accent1">
            <a:lumMod val="60000"/>
            <a:lumOff val="4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s-CO" sz="1800" b="1" kern="1200" dirty="0" smtClean="0"/>
            <a:t>DGPP </a:t>
          </a:r>
          <a:r>
            <a:rPr lang="es-CO" sz="1800" b="1" kern="1200" dirty="0" smtClean="0"/>
            <a:t>AYUDA A ESPECIFICAR LA CADENA DE PRODUCCIÓN </a:t>
          </a:r>
          <a:r>
            <a:rPr lang="es-CO" sz="1800" b="1" u="sng" kern="1200" dirty="0" smtClean="0"/>
            <a:t>A PARTIR </a:t>
          </a:r>
          <a:r>
            <a:rPr lang="es-CO" sz="1800" b="1" u="sng" kern="1200" dirty="0" smtClean="0"/>
            <a:t>DE LA META DE POLÍTICA PÚBLICA</a:t>
          </a:r>
          <a:endParaRPr lang="es-CO" sz="1800" b="1" u="sng" kern="1200" dirty="0"/>
        </a:p>
      </dsp:txBody>
      <dsp:txXfrm>
        <a:off x="4662675" y="38475"/>
        <a:ext cx="2718832" cy="1777301"/>
      </dsp:txXfrm>
    </dsp:sp>
    <dsp:sp modelId="{E84237AD-8B09-483A-9B47-3260225F53C7}">
      <dsp:nvSpPr>
        <dsp:cNvPr id="0" name=""/>
        <dsp:cNvSpPr/>
      </dsp:nvSpPr>
      <dsp:spPr>
        <a:xfrm rot="5400000">
          <a:off x="4636689" y="4017456"/>
          <a:ext cx="1377672" cy="673358"/>
        </a:xfrm>
        <a:prstGeom prst="bentUpArrow">
          <a:avLst>
            <a:gd name="adj1" fmla="val 32840"/>
            <a:gd name="adj2" fmla="val 25000"/>
            <a:gd name="adj3" fmla="val 35780"/>
          </a:avLst>
        </a:prstGeom>
        <a:solidFill>
          <a:schemeClr val="accent1">
            <a:tint val="50000"/>
            <a:hueOff val="-12059734"/>
            <a:satOff val="24125"/>
            <a:lumOff val="102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F0C2F9B-A6C8-4F19-B788-AECCC6E50245}">
      <dsp:nvSpPr>
        <dsp:cNvPr id="0" name=""/>
        <dsp:cNvSpPr/>
      </dsp:nvSpPr>
      <dsp:spPr>
        <a:xfrm>
          <a:off x="3407815" y="1965252"/>
          <a:ext cx="4199494" cy="1854604"/>
        </a:xfrm>
        <a:prstGeom prst="roundRect">
          <a:avLst>
            <a:gd name="adj" fmla="val 166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O" sz="2000" b="1" kern="1200" dirty="0" smtClean="0">
              <a:solidFill>
                <a:schemeClr val="bg1"/>
              </a:solidFill>
            </a:rPr>
            <a:t>CONTRIBUCIÓN </a:t>
          </a:r>
          <a:r>
            <a:rPr lang="es-CO" sz="2000" b="1" kern="1200" dirty="0" smtClean="0">
              <a:solidFill>
                <a:schemeClr val="bg1"/>
              </a:solidFill>
            </a:rPr>
            <a:t>DGPP: </a:t>
          </a:r>
          <a:r>
            <a:rPr lang="es-CO" sz="2000" b="1" kern="1200" dirty="0" smtClean="0">
              <a:solidFill>
                <a:schemeClr val="bg1"/>
              </a:solidFill>
            </a:rPr>
            <a:t>ASEGURAR PUENTE ENTRE PRIORIDADES DEL GOBIERNO, DISPOSICIÓN DE RECURSOS PRESUPUESTARIOS Y RESULTADOS ESPERADOS POR CIUDADANO</a:t>
          </a:r>
          <a:endParaRPr lang="es-CO" sz="2000" b="1" kern="1200" dirty="0">
            <a:solidFill>
              <a:schemeClr val="bg1"/>
            </a:solidFill>
          </a:endParaRPr>
        </a:p>
      </dsp:txBody>
      <dsp:txXfrm>
        <a:off x="3498366" y="2055803"/>
        <a:ext cx="4018392" cy="1673502"/>
      </dsp:txXfrm>
    </dsp:sp>
    <dsp:sp modelId="{69EE4262-F556-4C1A-9CF2-F81952D8B179}">
      <dsp:nvSpPr>
        <dsp:cNvPr id="0" name=""/>
        <dsp:cNvSpPr/>
      </dsp:nvSpPr>
      <dsp:spPr>
        <a:xfrm flipH="1">
          <a:off x="7875605" y="1815513"/>
          <a:ext cx="2950255" cy="1845358"/>
        </a:xfrm>
        <a:prstGeom prst="rect">
          <a:avLst/>
        </a:prstGeom>
        <a:solidFill>
          <a:schemeClr val="accent4">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s-CO" sz="1800" b="1" kern="1200" dirty="0" smtClean="0"/>
            <a:t>DGPP REVISA </a:t>
          </a:r>
          <a:r>
            <a:rPr lang="es-CO" sz="1800" b="1" kern="1200" dirty="0" smtClean="0"/>
            <a:t>CON </a:t>
          </a:r>
          <a:r>
            <a:rPr lang="es-CO" sz="1800" b="1" kern="1200" dirty="0" err="1" smtClean="0"/>
            <a:t>DGPs</a:t>
          </a:r>
          <a:r>
            <a:rPr lang="es-CO" sz="1800" b="1" kern="1200" dirty="0" smtClean="0"/>
            <a:t> MINISTERIALES LAS </a:t>
          </a:r>
          <a:r>
            <a:rPr lang="es-CO" sz="1800" b="1" kern="1200" dirty="0" smtClean="0"/>
            <a:t>IMPLICACIONES PRESUPUESTARIAS DE LA CONTRIBUCIÓN DE CADA ENTIDAD A PRIORIDADES PRESIDENCIALES</a:t>
          </a:r>
          <a:endParaRPr lang="es-CO" sz="1800" b="1" kern="1200" dirty="0"/>
        </a:p>
      </dsp:txBody>
      <dsp:txXfrm>
        <a:off x="7875605" y="1815513"/>
        <a:ext cx="2950255" cy="1845358"/>
      </dsp:txXfrm>
    </dsp:sp>
    <dsp:sp modelId="{4D4C93D0-23A7-46EE-B0B4-C204B0D5B1CF}">
      <dsp:nvSpPr>
        <dsp:cNvPr id="0" name=""/>
        <dsp:cNvSpPr/>
      </dsp:nvSpPr>
      <dsp:spPr>
        <a:xfrm>
          <a:off x="5410603" y="3866309"/>
          <a:ext cx="3075893" cy="1623356"/>
        </a:xfrm>
        <a:prstGeom prst="roundRect">
          <a:avLst>
            <a:gd name="adj" fmla="val 1667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O" sz="2000" b="1" kern="1200" dirty="0" smtClean="0">
              <a:solidFill>
                <a:schemeClr val="bg1"/>
              </a:solidFill>
            </a:rPr>
            <a:t>DGPP </a:t>
          </a:r>
          <a:r>
            <a:rPr lang="es-CO" sz="2000" b="1" kern="1200" dirty="0" smtClean="0">
              <a:solidFill>
                <a:schemeClr val="bg1"/>
              </a:solidFill>
            </a:rPr>
            <a:t>VIGILA AQUELLOS PROGRAMAS QUE OPERACIONALIZAN METAS PRIORITARIAS DEL GOBIERNO</a:t>
          </a:r>
          <a:endParaRPr lang="es-CO" sz="2000" b="1" kern="1200" dirty="0">
            <a:solidFill>
              <a:schemeClr val="bg1"/>
            </a:solidFill>
          </a:endParaRPr>
        </a:p>
      </dsp:txBody>
      <dsp:txXfrm>
        <a:off x="5489863" y="3945569"/>
        <a:ext cx="2917373" cy="1464836"/>
      </dsp:txXfrm>
    </dsp:sp>
    <dsp:sp modelId="{2E17D3B9-4793-44CF-AF08-09A25BA23AE6}">
      <dsp:nvSpPr>
        <dsp:cNvPr id="0" name=""/>
        <dsp:cNvSpPr/>
      </dsp:nvSpPr>
      <dsp:spPr>
        <a:xfrm>
          <a:off x="8532707" y="3927648"/>
          <a:ext cx="2552704" cy="1473610"/>
        </a:xfrm>
        <a:prstGeom prst="rect">
          <a:avLst/>
        </a:prstGeom>
        <a:solidFill>
          <a:schemeClr val="accent6">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s-CO" sz="1800" b="1" kern="1200" dirty="0" smtClean="0"/>
            <a:t>DGPP </a:t>
          </a:r>
          <a:r>
            <a:rPr lang="es-CO" sz="1800" b="1" kern="1200" dirty="0" smtClean="0"/>
            <a:t>REGISTRA AVANCES Y OBSTÁCULOS EN CUMPLIMIENTO METAS PRESIDENCIALES</a:t>
          </a:r>
          <a:endParaRPr lang="es-CO" sz="1800" b="1" kern="1200" dirty="0"/>
        </a:p>
      </dsp:txBody>
      <dsp:txXfrm>
        <a:off x="8532707" y="3927648"/>
        <a:ext cx="2552704" cy="14736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BC715B-DE5E-42E5-B712-6BA62A5E5851}">
      <dsp:nvSpPr>
        <dsp:cNvPr id="0" name=""/>
        <dsp:cNvSpPr/>
      </dsp:nvSpPr>
      <dsp:spPr>
        <a:xfrm>
          <a:off x="4292760" y="3044707"/>
          <a:ext cx="2946592" cy="250966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CO" sz="2200" b="1" kern="1200" dirty="0" smtClean="0">
              <a:solidFill>
                <a:schemeClr val="tx2">
                  <a:lumMod val="75000"/>
                </a:schemeClr>
              </a:solidFill>
            </a:rPr>
            <a:t>DGPP </a:t>
          </a:r>
          <a:r>
            <a:rPr lang="es-CO" sz="2200" b="1" kern="1200" dirty="0" smtClean="0">
              <a:solidFill>
                <a:schemeClr val="tx2">
                  <a:lumMod val="75000"/>
                </a:schemeClr>
              </a:solidFill>
            </a:rPr>
            <a:t>ASEGURA IMPACTO SERVICIOS INTER-SECTORIALES EN CIUDADANOS</a:t>
          </a:r>
          <a:endParaRPr lang="es-CO" sz="2200" b="1" kern="1200" dirty="0">
            <a:solidFill>
              <a:schemeClr val="tx2">
                <a:lumMod val="75000"/>
              </a:schemeClr>
            </a:solidFill>
          </a:endParaRPr>
        </a:p>
      </dsp:txBody>
      <dsp:txXfrm>
        <a:off x="4724278" y="3412238"/>
        <a:ext cx="2083556" cy="1774598"/>
      </dsp:txXfrm>
    </dsp:sp>
    <dsp:sp modelId="{2048E40F-9730-4D34-B4C3-46DA827279E4}">
      <dsp:nvSpPr>
        <dsp:cNvPr id="0" name=""/>
        <dsp:cNvSpPr/>
      </dsp:nvSpPr>
      <dsp:spPr>
        <a:xfrm rot="12493344">
          <a:off x="1961744" y="2592184"/>
          <a:ext cx="2578886" cy="715253"/>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2C432C-126E-4563-A439-4BF9816485BD}">
      <dsp:nvSpPr>
        <dsp:cNvPr id="0" name=""/>
        <dsp:cNvSpPr/>
      </dsp:nvSpPr>
      <dsp:spPr>
        <a:xfrm>
          <a:off x="452202" y="1386368"/>
          <a:ext cx="3325665" cy="190734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s-CO" sz="2400" b="1" kern="1200" dirty="0" smtClean="0">
              <a:solidFill>
                <a:schemeClr val="tx2">
                  <a:lumMod val="75000"/>
                </a:schemeClr>
              </a:solidFill>
            </a:rPr>
            <a:t>DGPP </a:t>
          </a:r>
          <a:r>
            <a:rPr lang="es-CO" sz="2400" b="1" kern="1200" dirty="0" smtClean="0">
              <a:solidFill>
                <a:schemeClr val="tx2">
                  <a:lumMod val="75000"/>
                </a:schemeClr>
              </a:solidFill>
            </a:rPr>
            <a:t>vigila y propone correcciones a las Trayectorias de implementación</a:t>
          </a:r>
          <a:endParaRPr lang="es-CO" sz="2400" b="1" kern="1200" dirty="0">
            <a:solidFill>
              <a:schemeClr val="tx2">
                <a:lumMod val="75000"/>
              </a:schemeClr>
            </a:solidFill>
          </a:endParaRPr>
        </a:p>
      </dsp:txBody>
      <dsp:txXfrm>
        <a:off x="508066" y="1442232"/>
        <a:ext cx="3213937" cy="1795614"/>
      </dsp:txXfrm>
    </dsp:sp>
    <dsp:sp modelId="{64CA2DCD-FA05-4171-B869-6A3C0B755FAE}">
      <dsp:nvSpPr>
        <dsp:cNvPr id="0" name=""/>
        <dsp:cNvSpPr/>
      </dsp:nvSpPr>
      <dsp:spPr>
        <a:xfrm rot="16200000">
          <a:off x="4805476" y="1614686"/>
          <a:ext cx="1921161" cy="715253"/>
        </a:xfrm>
        <a:prstGeom prst="lef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8E9957-7A40-4699-8A54-42C6624C3ADF}">
      <dsp:nvSpPr>
        <dsp:cNvPr id="0" name=""/>
        <dsp:cNvSpPr/>
      </dsp:nvSpPr>
      <dsp:spPr>
        <a:xfrm>
          <a:off x="4306224" y="-55091"/>
          <a:ext cx="2919663" cy="2133648"/>
        </a:xfrm>
        <a:prstGeom prst="roundRect">
          <a:avLst>
            <a:gd name="adj" fmla="val 10000"/>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s-CO" sz="2400" kern="1200" dirty="0" smtClean="0"/>
            <a:t>Planes sectoriales estratégicos dan pautas de intervención focalizada del sector</a:t>
          </a:r>
          <a:endParaRPr lang="es-CO" sz="2400" kern="1200" dirty="0"/>
        </a:p>
      </dsp:txBody>
      <dsp:txXfrm>
        <a:off x="4368716" y="7401"/>
        <a:ext cx="2794679" cy="2008664"/>
      </dsp:txXfrm>
    </dsp:sp>
    <dsp:sp modelId="{3ADDF665-371F-4F61-B546-BFFAC163FD1B}">
      <dsp:nvSpPr>
        <dsp:cNvPr id="0" name=""/>
        <dsp:cNvSpPr/>
      </dsp:nvSpPr>
      <dsp:spPr>
        <a:xfrm rot="19820508">
          <a:off x="6955284" y="2586533"/>
          <a:ext cx="2382073" cy="715253"/>
        </a:xfrm>
        <a:prstGeom prst="lef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C90ABC-E798-4383-84DC-50C46D4A4DE2}">
      <dsp:nvSpPr>
        <dsp:cNvPr id="0" name=""/>
        <dsp:cNvSpPr/>
      </dsp:nvSpPr>
      <dsp:spPr>
        <a:xfrm>
          <a:off x="7555290" y="1401134"/>
          <a:ext cx="3252065" cy="1907342"/>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s-CO" sz="2400" kern="1200" dirty="0" smtClean="0"/>
            <a:t>DGPP </a:t>
          </a:r>
          <a:r>
            <a:rPr lang="es-CO" sz="2400" kern="1200" dirty="0" smtClean="0"/>
            <a:t>propone cadenas de producción del servicio, con responsabilidad precisa de cada sector</a:t>
          </a:r>
          <a:endParaRPr lang="es-CO" sz="2400" kern="1200" dirty="0"/>
        </a:p>
      </dsp:txBody>
      <dsp:txXfrm>
        <a:off x="7611154" y="1456998"/>
        <a:ext cx="3140337" cy="1795614"/>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46F61-6A55-4157-9097-0094F4A765D2}" type="datetimeFigureOut">
              <a:rPr lang="es-CO" smtClean="0"/>
              <a:t>11/12/2014</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EF866F-C705-44A6-8F26-65B117487616}" type="slidenum">
              <a:rPr lang="es-CO" smtClean="0"/>
              <a:t>‹Nº›</a:t>
            </a:fld>
            <a:endParaRPr lang="es-CO"/>
          </a:p>
        </p:txBody>
      </p:sp>
    </p:spTree>
    <p:extLst>
      <p:ext uri="{BB962C8B-B14F-4D97-AF65-F5344CB8AC3E}">
        <p14:creationId xmlns:p14="http://schemas.microsoft.com/office/powerpoint/2010/main" val="1712452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defTabSz="930275" eaLnBrk="0" hangingPunct="0">
              <a:defRPr b="1">
                <a:solidFill>
                  <a:srgbClr val="000000"/>
                </a:solidFill>
                <a:latin typeface="Verdana" panose="020B0604030504040204" pitchFamily="34" charset="0"/>
                <a:cs typeface="Arial" panose="020B0604020202020204" pitchFamily="34" charset="0"/>
              </a:defRPr>
            </a:lvl1pPr>
            <a:lvl2pPr marL="742950" indent="-285750" defTabSz="930275" eaLnBrk="0" hangingPunct="0">
              <a:defRPr b="1">
                <a:solidFill>
                  <a:srgbClr val="000000"/>
                </a:solidFill>
                <a:latin typeface="Verdana" panose="020B0604030504040204" pitchFamily="34" charset="0"/>
                <a:cs typeface="Arial" panose="020B0604020202020204" pitchFamily="34" charset="0"/>
              </a:defRPr>
            </a:lvl2pPr>
            <a:lvl3pPr marL="1143000" indent="-228600" defTabSz="930275" eaLnBrk="0" hangingPunct="0">
              <a:defRPr b="1">
                <a:solidFill>
                  <a:srgbClr val="000000"/>
                </a:solidFill>
                <a:latin typeface="Verdana" panose="020B0604030504040204" pitchFamily="34" charset="0"/>
                <a:cs typeface="Arial" panose="020B0604020202020204" pitchFamily="34" charset="0"/>
              </a:defRPr>
            </a:lvl3pPr>
            <a:lvl4pPr marL="1600200" indent="-228600" defTabSz="930275" eaLnBrk="0" hangingPunct="0">
              <a:defRPr b="1">
                <a:solidFill>
                  <a:srgbClr val="000000"/>
                </a:solidFill>
                <a:latin typeface="Verdana" panose="020B0604030504040204" pitchFamily="34" charset="0"/>
                <a:cs typeface="Arial" panose="020B0604020202020204" pitchFamily="34" charset="0"/>
              </a:defRPr>
            </a:lvl4pPr>
            <a:lvl5pPr marL="2057400" indent="-228600" defTabSz="930275" eaLnBrk="0" hangingPunct="0">
              <a:defRPr b="1">
                <a:solidFill>
                  <a:srgbClr val="000000"/>
                </a:solidFill>
                <a:latin typeface="Verdana" panose="020B0604030504040204" pitchFamily="34" charset="0"/>
                <a:cs typeface="Arial" panose="020B0604020202020204" pitchFamily="34" charset="0"/>
              </a:defRPr>
            </a:lvl5pPr>
            <a:lvl6pPr marL="2514600" indent="-228600" algn="ctr" defTabSz="930275"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6pPr>
            <a:lvl7pPr marL="2971800" indent="-228600" algn="ctr" defTabSz="930275"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7pPr>
            <a:lvl8pPr marL="3429000" indent="-228600" algn="ctr" defTabSz="930275"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8pPr>
            <a:lvl9pPr marL="3886200" indent="-228600" algn="ctr" defTabSz="930275"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9pPr>
          </a:lstStyle>
          <a:p>
            <a:pPr eaLnBrk="1" hangingPunct="1"/>
            <a:fld id="{0EF7E322-7BD9-48B2-B63F-AFE8A8464CAF}" type="slidenum">
              <a:rPr lang="en-US" altLang="es-CO" b="0">
                <a:latin typeface="Arial" panose="020B0604020202020204" pitchFamily="34" charset="0"/>
              </a:rPr>
              <a:pPr eaLnBrk="1" hangingPunct="1"/>
              <a:t>3</a:t>
            </a:fld>
            <a:endParaRPr lang="en-US" altLang="es-CO" b="0">
              <a:latin typeface="Arial" panose="020B0604020202020204" pitchFamily="34" charset="0"/>
            </a:endParaRPr>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buFontTx/>
              <a:buChar char="•"/>
            </a:pPr>
            <a:endParaRPr lang="es-CO" altLang="es-CO" smtClean="0"/>
          </a:p>
        </p:txBody>
      </p:sp>
    </p:spTree>
    <p:extLst>
      <p:ext uri="{BB962C8B-B14F-4D97-AF65-F5344CB8AC3E}">
        <p14:creationId xmlns:p14="http://schemas.microsoft.com/office/powerpoint/2010/main" val="4130580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E1031F89-F75C-4B65-87F6-FA7512634DE5}" type="datetimeFigureOut">
              <a:rPr lang="es-CO" smtClean="0"/>
              <a:t>10/12/2014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3838342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1031F89-F75C-4B65-87F6-FA7512634DE5}" type="datetimeFigureOut">
              <a:rPr lang="es-CO" smtClean="0"/>
              <a:t>10/12/2014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329511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1031F89-F75C-4B65-87F6-FA7512634DE5}" type="datetimeFigureOut">
              <a:rPr lang="es-CO" smtClean="0"/>
              <a:t>10/12/2014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4288140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720083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699886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4292222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6077605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CO">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905282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CO">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7831357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CO">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4736699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685372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1031F89-F75C-4B65-87F6-FA7512634DE5}" type="datetimeFigureOut">
              <a:rPr lang="es-CO" smtClean="0"/>
              <a:t>10/12/2014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4281706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0383503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4322310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666521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1143065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973319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5676332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4291453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CO">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048920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CO">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4401176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CO">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50485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1031F89-F75C-4B65-87F6-FA7512634DE5}" type="datetimeFigureOut">
              <a:rPr lang="es-CO" smtClean="0"/>
              <a:t>10/12/2014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28404749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9304095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8647511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0924838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6450867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5758831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6511628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7302252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7355907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CO">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417322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CO">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824113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E1031F89-F75C-4B65-87F6-FA7512634DE5}" type="datetimeFigureOut">
              <a:rPr lang="es-CO" smtClean="0"/>
              <a:t>10/12/2014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25323378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CO">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15563084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850482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CO">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1952583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22334725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CO">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15932283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0"/>
            <a:ext cx="12198351" cy="6851650"/>
            <a:chOff x="1" y="0"/>
            <a:chExt cx="5763" cy="4316"/>
          </a:xfrm>
        </p:grpSpPr>
        <p:sp>
          <p:nvSpPr>
            <p:cNvPr id="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29"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0"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1"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2"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3"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4"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5"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6"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7"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8"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39"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0"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grpSp>
        <p:sp>
          <p:nvSpPr>
            <p:cNvPr id="9"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10"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11"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12" name="Freeform 23"/>
            <p:cNvSpPr>
              <a:spLocks/>
            </p:cNvSpPr>
            <p:nvPr/>
          </p:nvSpPr>
          <p:spPr bwMode="hidden">
            <a:xfrm>
              <a:off x="5041" y="0"/>
              <a:ext cx="719" cy="845"/>
            </a:xfrm>
            <a:custGeom>
              <a:avLst/>
              <a:gdLst>
                <a:gd name="T0" fmla="*/ 719 w 717"/>
                <a:gd name="T1" fmla="*/ 845 h 845"/>
                <a:gd name="T2" fmla="*/ 719 w 717"/>
                <a:gd name="T3" fmla="*/ 821 h 845"/>
                <a:gd name="T4" fmla="*/ 576 w 717"/>
                <a:gd name="T5" fmla="*/ 605 h 845"/>
                <a:gd name="T6" fmla="*/ 407 w 717"/>
                <a:gd name="T7" fmla="*/ 396 h 845"/>
                <a:gd name="T8" fmla="*/ 222 w 717"/>
                <a:gd name="T9" fmla="*/ 192 h 845"/>
                <a:gd name="T10" fmla="*/ 17 w 717"/>
                <a:gd name="T11" fmla="*/ 0 h 845"/>
                <a:gd name="T12" fmla="*/ 0 w 717"/>
                <a:gd name="T13" fmla="*/ 0 h 845"/>
                <a:gd name="T14" fmla="*/ 210 w 717"/>
                <a:gd name="T15" fmla="*/ 198 h 845"/>
                <a:gd name="T16" fmla="*/ 401 w 717"/>
                <a:gd name="T17" fmla="*/ 408 h 845"/>
                <a:gd name="T18" fmla="*/ 570 w 717"/>
                <a:gd name="T19" fmla="*/ 623 h 845"/>
                <a:gd name="T20" fmla="*/ 719 w 717"/>
                <a:gd name="T21" fmla="*/ 845 h 845"/>
                <a:gd name="T22" fmla="*/ 71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3" name="Freeform 24"/>
            <p:cNvSpPr>
              <a:spLocks/>
            </p:cNvSpPr>
            <p:nvPr/>
          </p:nvSpPr>
          <p:spPr bwMode="hidden">
            <a:xfrm>
              <a:off x="5352" y="0"/>
              <a:ext cx="408" cy="414"/>
            </a:xfrm>
            <a:custGeom>
              <a:avLst/>
              <a:gdLst>
                <a:gd name="T0" fmla="*/ 408 w 407"/>
                <a:gd name="T1" fmla="*/ 414 h 414"/>
                <a:gd name="T2" fmla="*/ 408 w 407"/>
                <a:gd name="T3" fmla="*/ 396 h 414"/>
                <a:gd name="T4" fmla="*/ 223 w 407"/>
                <a:gd name="T5" fmla="*/ 192 h 414"/>
                <a:gd name="T6" fmla="*/ 12 w 407"/>
                <a:gd name="T7" fmla="*/ 0 h 414"/>
                <a:gd name="T8" fmla="*/ 0 w 407"/>
                <a:gd name="T9" fmla="*/ 0 h 414"/>
                <a:gd name="T10" fmla="*/ 108 w 407"/>
                <a:gd name="T11" fmla="*/ 102 h 414"/>
                <a:gd name="T12" fmla="*/ 217 w 407"/>
                <a:gd name="T13" fmla="*/ 204 h 414"/>
                <a:gd name="T14" fmla="*/ 408 w 407"/>
                <a:gd name="T15" fmla="*/ 414 h 414"/>
                <a:gd name="T16" fmla="*/ 408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4"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15" name="Freeform 26"/>
            <p:cNvSpPr>
              <a:spLocks/>
            </p:cNvSpPr>
            <p:nvPr/>
          </p:nvSpPr>
          <p:spPr bwMode="hidden">
            <a:xfrm>
              <a:off x="6" y="0"/>
              <a:ext cx="588" cy="599"/>
            </a:xfrm>
            <a:custGeom>
              <a:avLst/>
              <a:gdLst>
                <a:gd name="T0" fmla="*/ 588 w 586"/>
                <a:gd name="T1" fmla="*/ 0 h 599"/>
                <a:gd name="T2" fmla="*/ 570 w 586"/>
                <a:gd name="T3" fmla="*/ 0 h 599"/>
                <a:gd name="T4" fmla="*/ 408 w 586"/>
                <a:gd name="T5" fmla="*/ 132 h 599"/>
                <a:gd name="T6" fmla="*/ 258 w 586"/>
                <a:gd name="T7" fmla="*/ 270 h 599"/>
                <a:gd name="T8" fmla="*/ 120 w 586"/>
                <a:gd name="T9" fmla="*/ 420 h 599"/>
                <a:gd name="T10" fmla="*/ 0 w 586"/>
                <a:gd name="T11" fmla="*/ 575 h 599"/>
                <a:gd name="T12" fmla="*/ 0 w 586"/>
                <a:gd name="T13" fmla="*/ 599 h 599"/>
                <a:gd name="T14" fmla="*/ 120 w 586"/>
                <a:gd name="T15" fmla="*/ 432 h 599"/>
                <a:gd name="T16" fmla="*/ 258 w 586"/>
                <a:gd name="T17" fmla="*/ 282 h 599"/>
                <a:gd name="T18" fmla="*/ 414 w 586"/>
                <a:gd name="T19" fmla="*/ 138 h 599"/>
                <a:gd name="T20" fmla="*/ 588 w 586"/>
                <a:gd name="T21" fmla="*/ 0 h 599"/>
                <a:gd name="T22" fmla="*/ 58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6" name="Freeform 27"/>
            <p:cNvSpPr>
              <a:spLocks/>
            </p:cNvSpPr>
            <p:nvPr/>
          </p:nvSpPr>
          <p:spPr bwMode="hidden">
            <a:xfrm>
              <a:off x="6" y="0"/>
              <a:ext cx="270" cy="252"/>
            </a:xfrm>
            <a:custGeom>
              <a:avLst/>
              <a:gdLst>
                <a:gd name="T0" fmla="*/ 270 w 269"/>
                <a:gd name="T1" fmla="*/ 0 h 252"/>
                <a:gd name="T2" fmla="*/ 252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0 w 269"/>
                <a:gd name="T15" fmla="*/ 0 h 252"/>
                <a:gd name="T16" fmla="*/ 270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grpSp>
      <p:sp>
        <p:nvSpPr>
          <p:cNvPr id="5159" name="Rectangle 39"/>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noProof="0" smtClean="0"/>
              <a:t>Click to edit Master title style</a:t>
            </a:r>
          </a:p>
        </p:txBody>
      </p:sp>
      <p:sp>
        <p:nvSpPr>
          <p:cNvPr id="5160" name="Rectangle 40"/>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1" name="Rectangle 41"/>
          <p:cNvSpPr>
            <a:spLocks noGrp="1" noChangeArrowheads="1"/>
          </p:cNvSpPr>
          <p:nvPr>
            <p:ph type="dt" sz="quarter" idx="10"/>
          </p:nvPr>
        </p:nvSpPr>
        <p:spPr/>
        <p:txBody>
          <a:bodyPr/>
          <a:lstStyle>
            <a:lvl1pPr>
              <a:defRPr smtClean="0"/>
            </a:lvl1pPr>
          </a:lstStyle>
          <a:p>
            <a:pPr>
              <a:defRPr/>
            </a:pPr>
            <a:endParaRPr lang="en-US">
              <a:solidFill>
                <a:srgbClr val="FFFFFF"/>
              </a:solidFill>
            </a:endParaRPr>
          </a:p>
        </p:txBody>
      </p:sp>
      <p:sp>
        <p:nvSpPr>
          <p:cNvPr id="42" name="Rectangle 42"/>
          <p:cNvSpPr>
            <a:spLocks noGrp="1" noChangeArrowheads="1"/>
          </p:cNvSpPr>
          <p:nvPr>
            <p:ph type="ftr" sz="quarter" idx="11"/>
          </p:nvPr>
        </p:nvSpPr>
        <p:spPr/>
        <p:txBody>
          <a:bodyPr/>
          <a:lstStyle>
            <a:lvl1pPr>
              <a:defRPr smtClean="0"/>
            </a:lvl1pPr>
          </a:lstStyle>
          <a:p>
            <a:pPr>
              <a:defRPr/>
            </a:pPr>
            <a:endParaRPr lang="en-US">
              <a:solidFill>
                <a:srgbClr val="FFFFFF"/>
              </a:solidFill>
            </a:endParaRPr>
          </a:p>
        </p:txBody>
      </p:sp>
      <p:sp>
        <p:nvSpPr>
          <p:cNvPr id="43" name="Rectangle 43"/>
          <p:cNvSpPr>
            <a:spLocks noGrp="1" noChangeArrowheads="1"/>
          </p:cNvSpPr>
          <p:nvPr>
            <p:ph type="sldNum" sz="quarter" idx="12"/>
          </p:nvPr>
        </p:nvSpPr>
        <p:spPr/>
        <p:txBody>
          <a:bodyPr/>
          <a:lstStyle>
            <a:lvl1pPr>
              <a:defRPr/>
            </a:lvl1pPr>
          </a:lstStyle>
          <a:p>
            <a:fld id="{C03B10FC-AFFF-4C25-9B8E-0C9A92EF4DE9}"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6961394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09C82BAF-5B51-452C-8DC6-D2B80D60ADF1}"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16572156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s-CO"/>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98817B33-00BB-4647-8795-551A0BA9C1B8}"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103440837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O"/>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495526D6-BEBB-42EA-9C0C-DE5D03634ED1}"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32521179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s-CO"/>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7"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42"/>
          <p:cNvSpPr>
            <a:spLocks noGrp="1" noChangeArrowheads="1"/>
          </p:cNvSpPr>
          <p:nvPr>
            <p:ph type="sldNum" sz="quarter" idx="12"/>
          </p:nvPr>
        </p:nvSpPr>
        <p:spPr>
          <a:ln/>
        </p:spPr>
        <p:txBody>
          <a:bodyPr/>
          <a:lstStyle>
            <a:lvl1pPr>
              <a:defRPr/>
            </a:lvl1pPr>
          </a:lstStyle>
          <a:p>
            <a:fld id="{768BEC23-5301-4DF6-8814-7192BB6031D1}"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387961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E1031F89-F75C-4B65-87F6-FA7512634DE5}" type="datetimeFigureOut">
              <a:rPr lang="es-CO" smtClean="0"/>
              <a:t>10/12/2014</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123981667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O"/>
          </a:p>
        </p:txBody>
      </p:sp>
      <p:sp>
        <p:nvSpPr>
          <p:cNvPr id="3"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2"/>
          <p:cNvSpPr>
            <a:spLocks noGrp="1" noChangeArrowheads="1"/>
          </p:cNvSpPr>
          <p:nvPr>
            <p:ph type="sldNum" sz="quarter" idx="12"/>
          </p:nvPr>
        </p:nvSpPr>
        <p:spPr>
          <a:ln/>
        </p:spPr>
        <p:txBody>
          <a:bodyPr/>
          <a:lstStyle>
            <a:lvl1pPr>
              <a:defRPr/>
            </a:lvl1pPr>
          </a:lstStyle>
          <a:p>
            <a:fld id="{37B0F6EB-BEE9-4840-A8FF-C74A082360ED}"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260683478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42"/>
          <p:cNvSpPr>
            <a:spLocks noGrp="1" noChangeArrowheads="1"/>
          </p:cNvSpPr>
          <p:nvPr>
            <p:ph type="sldNum" sz="quarter" idx="12"/>
          </p:nvPr>
        </p:nvSpPr>
        <p:spPr>
          <a:ln/>
        </p:spPr>
        <p:txBody>
          <a:bodyPr/>
          <a:lstStyle>
            <a:lvl1pPr>
              <a:defRPr/>
            </a:lvl1pPr>
          </a:lstStyle>
          <a:p>
            <a:fld id="{72F82650-75D0-463D-8A98-91D2A6825288}"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41384702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s-CO"/>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ECE22A8F-1128-4FB6-9FD8-01DA34170A0E}"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99018049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s-CO"/>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BE2C7C50-D3D1-49E9-AA86-D7CF196BC057}"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38517623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7C7E236D-5B36-4E9D-80EE-739527D4D90D}"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5127736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smtClean="0"/>
              <a:t>Click to edit Master title style</a:t>
            </a:r>
            <a:endParaRPr lang="es-CO"/>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75EE97FA-E484-4DBB-9CB2-3DE1E68B9C34}"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220766541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s-CO"/>
          </a:p>
        </p:txBody>
      </p:sp>
      <p:sp>
        <p:nvSpPr>
          <p:cNvPr id="3" name="Text Placeholder 2"/>
          <p:cNvSpPr>
            <a:spLocks noGrp="1"/>
          </p:cNvSpPr>
          <p:nvPr>
            <p:ph type="body" sz="half" idx="1"/>
          </p:nvPr>
        </p:nvSpPr>
        <p:spPr>
          <a:xfrm>
            <a:off x="609600" y="1600201"/>
            <a:ext cx="53848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4" name="Content Placeholder 3"/>
          <p:cNvSpPr>
            <a:spLocks noGrp="1"/>
          </p:cNvSpPr>
          <p:nvPr>
            <p:ph sz="half" idx="2"/>
          </p:nvPr>
        </p:nvSpPr>
        <p:spPr>
          <a:xfrm>
            <a:off x="6197600" y="1600201"/>
            <a:ext cx="53848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O"/>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515494B0-D352-4DC8-A50D-9EF1405CDB78}" type="slidenum">
              <a:rPr lang="en-US" altLang="es-CO">
                <a:solidFill>
                  <a:srgbClr val="FFFFFF"/>
                </a:solidFill>
              </a:rPr>
              <a:pPr/>
              <a:t>‹Nº›</a:t>
            </a:fld>
            <a:endParaRPr lang="en-US" altLang="es-CO">
              <a:solidFill>
                <a:srgbClr val="FFFFFF"/>
              </a:solidFill>
            </a:endParaRPr>
          </a:p>
        </p:txBody>
      </p:sp>
    </p:spTree>
    <p:extLst>
      <p:ext uri="{BB962C8B-B14F-4D97-AF65-F5344CB8AC3E}">
        <p14:creationId xmlns:p14="http://schemas.microsoft.com/office/powerpoint/2010/main" val="155100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E1031F89-F75C-4B65-87F6-FA7512634DE5}" type="datetimeFigureOut">
              <a:rPr lang="es-CO" smtClean="0"/>
              <a:t>10/12/2014</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2114589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1031F89-F75C-4B65-87F6-FA7512634DE5}" type="datetimeFigureOut">
              <a:rPr lang="es-CO" smtClean="0"/>
              <a:t>10/12/2014</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1743120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1031F89-F75C-4B65-87F6-FA7512634DE5}" type="datetimeFigureOut">
              <a:rPr lang="es-CO" smtClean="0"/>
              <a:t>10/12/2014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493569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1031F89-F75C-4B65-87F6-FA7512634DE5}" type="datetimeFigureOut">
              <a:rPr lang="es-CO" smtClean="0"/>
              <a:t>10/12/2014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FA0C454-D50B-4F67-8744-10189B6DD8AB}" type="slidenum">
              <a:rPr lang="es-CO" smtClean="0"/>
              <a:t>‹Nº›</a:t>
            </a:fld>
            <a:endParaRPr lang="es-CO"/>
          </a:p>
        </p:txBody>
      </p:sp>
    </p:spTree>
    <p:extLst>
      <p:ext uri="{BB962C8B-B14F-4D97-AF65-F5344CB8AC3E}">
        <p14:creationId xmlns:p14="http://schemas.microsoft.com/office/powerpoint/2010/main" val="72914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31F89-F75C-4B65-87F6-FA7512634DE5}" type="datetimeFigureOut">
              <a:rPr lang="es-CO" smtClean="0"/>
              <a:t>10/12/2014</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A0C454-D50B-4F67-8744-10189B6DD8AB}" type="slidenum">
              <a:rPr lang="es-CO" smtClean="0"/>
              <a:t>‹Nº›</a:t>
            </a:fld>
            <a:endParaRPr lang="es-CO"/>
          </a:p>
        </p:txBody>
      </p:sp>
    </p:spTree>
    <p:extLst>
      <p:ext uri="{BB962C8B-B14F-4D97-AF65-F5344CB8AC3E}">
        <p14:creationId xmlns:p14="http://schemas.microsoft.com/office/powerpoint/2010/main" val="4043654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solidFill>
                <a:prstClr val="black">
                  <a:tint val="75000"/>
                </a:prstClr>
              </a:solidFill>
            </a:endParaRP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8569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solidFill>
                <a:prstClr val="black">
                  <a:tint val="75000"/>
                </a:prstClr>
              </a:solidFill>
            </a:endParaRP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5315819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EBF75-F565-4B0D-8712-5DC2B8827A1C}" type="datetimeFigureOut">
              <a:rPr lang="es-CO" smtClean="0">
                <a:solidFill>
                  <a:prstClr val="black">
                    <a:tint val="75000"/>
                  </a:prstClr>
                </a:solidFill>
              </a:rPr>
              <a:pPr/>
              <a:t>10/12/2014</a:t>
            </a:fld>
            <a:endParaRPr lang="es-CO">
              <a:solidFill>
                <a:prstClr val="black">
                  <a:tint val="75000"/>
                </a:prstClr>
              </a:solidFill>
            </a:endParaRP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solidFill>
                <a:prstClr val="black">
                  <a:tint val="75000"/>
                </a:prstClr>
              </a:solidFill>
            </a:endParaRP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BE2C0-787B-4AB9-ACB8-F4DA693904F1}" type="slidenum">
              <a:rPr lang="es-CO" smtClean="0">
                <a:solidFill>
                  <a:prstClr val="black">
                    <a:tint val="75000"/>
                  </a:prstClr>
                </a:solidFill>
              </a:rPr>
              <a:pPr/>
              <a:t>‹Nº›</a:t>
            </a:fld>
            <a:endParaRPr lang="es-CO">
              <a:solidFill>
                <a:prstClr val="black">
                  <a:tint val="75000"/>
                </a:prstClr>
              </a:solidFill>
            </a:endParaRPr>
          </a:p>
        </p:txBody>
      </p:sp>
    </p:spTree>
    <p:extLst>
      <p:ext uri="{BB962C8B-B14F-4D97-AF65-F5344CB8AC3E}">
        <p14:creationId xmlns:p14="http://schemas.microsoft.com/office/powerpoint/2010/main" val="34106083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2118" y="0"/>
            <a:ext cx="12198349" cy="6851650"/>
            <a:chOff x="1" y="0"/>
            <a:chExt cx="5763" cy="4316"/>
          </a:xfrm>
        </p:grpSpPr>
        <p:sp>
          <p:nvSpPr>
            <p:cNvPr id="4099"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0"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1"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grpSp>
          <p:nvGrpSpPr>
            <p:cNvPr id="1035" name="Group 6"/>
            <p:cNvGrpSpPr>
              <a:grpSpLocks/>
            </p:cNvGrpSpPr>
            <p:nvPr/>
          </p:nvGrpSpPr>
          <p:grpSpPr bwMode="auto">
            <a:xfrm>
              <a:off x="288" y="0"/>
              <a:ext cx="5098" cy="4316"/>
              <a:chOff x="288" y="0"/>
              <a:chExt cx="5098" cy="4316"/>
            </a:xfrm>
          </p:grpSpPr>
          <p:sp>
            <p:nvSpPr>
              <p:cNvPr id="4103"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4"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5"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6"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7"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8"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09"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0"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1"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2"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3"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4"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5"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grpSp>
        <p:sp>
          <p:nvSpPr>
            <p:cNvPr id="4116"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7"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4118"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1039" name="Freeform 23"/>
            <p:cNvSpPr>
              <a:spLocks/>
            </p:cNvSpPr>
            <p:nvPr/>
          </p:nvSpPr>
          <p:spPr bwMode="hidden">
            <a:xfrm>
              <a:off x="5041" y="0"/>
              <a:ext cx="719" cy="845"/>
            </a:xfrm>
            <a:custGeom>
              <a:avLst/>
              <a:gdLst>
                <a:gd name="T0" fmla="*/ 719 w 717"/>
                <a:gd name="T1" fmla="*/ 845 h 845"/>
                <a:gd name="T2" fmla="*/ 719 w 717"/>
                <a:gd name="T3" fmla="*/ 821 h 845"/>
                <a:gd name="T4" fmla="*/ 576 w 717"/>
                <a:gd name="T5" fmla="*/ 605 h 845"/>
                <a:gd name="T6" fmla="*/ 407 w 717"/>
                <a:gd name="T7" fmla="*/ 396 h 845"/>
                <a:gd name="T8" fmla="*/ 222 w 717"/>
                <a:gd name="T9" fmla="*/ 192 h 845"/>
                <a:gd name="T10" fmla="*/ 17 w 717"/>
                <a:gd name="T11" fmla="*/ 0 h 845"/>
                <a:gd name="T12" fmla="*/ 0 w 717"/>
                <a:gd name="T13" fmla="*/ 0 h 845"/>
                <a:gd name="T14" fmla="*/ 210 w 717"/>
                <a:gd name="T15" fmla="*/ 198 h 845"/>
                <a:gd name="T16" fmla="*/ 401 w 717"/>
                <a:gd name="T17" fmla="*/ 408 h 845"/>
                <a:gd name="T18" fmla="*/ 570 w 717"/>
                <a:gd name="T19" fmla="*/ 623 h 845"/>
                <a:gd name="T20" fmla="*/ 719 w 717"/>
                <a:gd name="T21" fmla="*/ 845 h 845"/>
                <a:gd name="T22" fmla="*/ 71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040" name="Freeform 24"/>
            <p:cNvSpPr>
              <a:spLocks/>
            </p:cNvSpPr>
            <p:nvPr/>
          </p:nvSpPr>
          <p:spPr bwMode="hidden">
            <a:xfrm>
              <a:off x="5352" y="0"/>
              <a:ext cx="408" cy="414"/>
            </a:xfrm>
            <a:custGeom>
              <a:avLst/>
              <a:gdLst>
                <a:gd name="T0" fmla="*/ 408 w 407"/>
                <a:gd name="T1" fmla="*/ 414 h 414"/>
                <a:gd name="T2" fmla="*/ 408 w 407"/>
                <a:gd name="T3" fmla="*/ 396 h 414"/>
                <a:gd name="T4" fmla="*/ 223 w 407"/>
                <a:gd name="T5" fmla="*/ 192 h 414"/>
                <a:gd name="T6" fmla="*/ 12 w 407"/>
                <a:gd name="T7" fmla="*/ 0 h 414"/>
                <a:gd name="T8" fmla="*/ 0 w 407"/>
                <a:gd name="T9" fmla="*/ 0 h 414"/>
                <a:gd name="T10" fmla="*/ 108 w 407"/>
                <a:gd name="T11" fmla="*/ 102 h 414"/>
                <a:gd name="T12" fmla="*/ 217 w 407"/>
                <a:gd name="T13" fmla="*/ 204 h 414"/>
                <a:gd name="T14" fmla="*/ 408 w 407"/>
                <a:gd name="T15" fmla="*/ 414 h 414"/>
                <a:gd name="T16" fmla="*/ 408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4121"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defRPr/>
              </a:pPr>
              <a:endParaRPr lang="es-CO" sz="1800" b="1">
                <a:solidFill>
                  <a:srgbClr val="000000"/>
                </a:solidFill>
              </a:endParaRPr>
            </a:p>
          </p:txBody>
        </p:sp>
        <p:sp>
          <p:nvSpPr>
            <p:cNvPr id="1042" name="Freeform 26"/>
            <p:cNvSpPr>
              <a:spLocks/>
            </p:cNvSpPr>
            <p:nvPr/>
          </p:nvSpPr>
          <p:spPr bwMode="hidden">
            <a:xfrm>
              <a:off x="6" y="0"/>
              <a:ext cx="588" cy="599"/>
            </a:xfrm>
            <a:custGeom>
              <a:avLst/>
              <a:gdLst>
                <a:gd name="T0" fmla="*/ 588 w 586"/>
                <a:gd name="T1" fmla="*/ 0 h 599"/>
                <a:gd name="T2" fmla="*/ 570 w 586"/>
                <a:gd name="T3" fmla="*/ 0 h 599"/>
                <a:gd name="T4" fmla="*/ 408 w 586"/>
                <a:gd name="T5" fmla="*/ 132 h 599"/>
                <a:gd name="T6" fmla="*/ 258 w 586"/>
                <a:gd name="T7" fmla="*/ 270 h 599"/>
                <a:gd name="T8" fmla="*/ 120 w 586"/>
                <a:gd name="T9" fmla="*/ 420 h 599"/>
                <a:gd name="T10" fmla="*/ 0 w 586"/>
                <a:gd name="T11" fmla="*/ 575 h 599"/>
                <a:gd name="T12" fmla="*/ 0 w 586"/>
                <a:gd name="T13" fmla="*/ 599 h 599"/>
                <a:gd name="T14" fmla="*/ 120 w 586"/>
                <a:gd name="T15" fmla="*/ 432 h 599"/>
                <a:gd name="T16" fmla="*/ 258 w 586"/>
                <a:gd name="T17" fmla="*/ 282 h 599"/>
                <a:gd name="T18" fmla="*/ 414 w 586"/>
                <a:gd name="T19" fmla="*/ 138 h 599"/>
                <a:gd name="T20" fmla="*/ 588 w 586"/>
                <a:gd name="T21" fmla="*/ 0 h 599"/>
                <a:gd name="T22" fmla="*/ 58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043" name="Freeform 27"/>
            <p:cNvSpPr>
              <a:spLocks/>
            </p:cNvSpPr>
            <p:nvPr/>
          </p:nvSpPr>
          <p:spPr bwMode="hidden">
            <a:xfrm>
              <a:off x="6" y="0"/>
              <a:ext cx="270" cy="252"/>
            </a:xfrm>
            <a:custGeom>
              <a:avLst/>
              <a:gdLst>
                <a:gd name="T0" fmla="*/ 270 w 269"/>
                <a:gd name="T1" fmla="*/ 0 h 252"/>
                <a:gd name="T2" fmla="*/ 252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0 w 269"/>
                <a:gd name="T15" fmla="*/ 0 h 252"/>
                <a:gd name="T16" fmla="*/ 270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base">
                <a:spcBef>
                  <a:spcPct val="0"/>
                </a:spcBef>
                <a:spcAft>
                  <a:spcPct val="0"/>
                </a:spcAft>
              </a:pPr>
              <a:endParaRPr lang="es-CO" sz="1800" b="1">
                <a:solidFill>
                  <a:srgbClr val="000000"/>
                </a:solidFill>
              </a:endParaRPr>
            </a:p>
          </p:txBody>
        </p:sp>
        <p:sp>
          <p:nvSpPr>
            <p:cNvPr id="104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4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4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grpSp>
          <p:nvGrpSpPr>
            <p:cNvPr id="1047" name="Group 31"/>
            <p:cNvGrpSpPr>
              <a:grpSpLocks/>
            </p:cNvGrpSpPr>
            <p:nvPr/>
          </p:nvGrpSpPr>
          <p:grpSpPr bwMode="auto">
            <a:xfrm>
              <a:off x="1" y="392"/>
              <a:ext cx="5758" cy="1571"/>
              <a:chOff x="1" y="392"/>
              <a:chExt cx="5758" cy="1571"/>
            </a:xfrm>
          </p:grpSpPr>
          <p:sp>
            <p:nvSpPr>
              <p:cNvPr id="105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5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5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5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5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grpSp>
        <p:sp>
          <p:nvSpPr>
            <p:cNvPr id="1048"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sp>
          <p:nvSpPr>
            <p:cNvPr id="1049"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s-CO" sz="1800" b="1">
                <a:solidFill>
                  <a:srgbClr val="000000"/>
                </a:solidFill>
              </a:endParaRPr>
            </a:p>
          </p:txBody>
        </p:sp>
      </p:grpSp>
      <p:sp>
        <p:nvSpPr>
          <p:cNvPr id="4135" name="Rectangle 39"/>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136" name="Rectangle 40"/>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000" b="0" smtClean="0">
                <a:solidFill>
                  <a:schemeClr val="tx1"/>
                </a:solidFill>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4137" name="Rectangle 41"/>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0" smtClean="0">
                <a:solidFill>
                  <a:schemeClr val="tx1"/>
                </a:solidFill>
                <a:effectLst>
                  <a:outerShdw blurRad="38100" dist="38100" dir="2700000" algn="tl">
                    <a:srgbClr val="000000"/>
                  </a:outerShdw>
                </a:effectLst>
              </a:defRPr>
            </a:lvl1pPr>
          </a:lstStyle>
          <a:p>
            <a:pPr algn="ctr" fontAlgn="base">
              <a:spcBef>
                <a:spcPct val="0"/>
              </a:spcBef>
              <a:spcAft>
                <a:spcPct val="0"/>
              </a:spcAft>
              <a:defRPr/>
            </a:pPr>
            <a:endParaRPr lang="en-US">
              <a:solidFill>
                <a:srgbClr val="FFFFFF"/>
              </a:solidFill>
            </a:endParaRPr>
          </a:p>
        </p:txBody>
      </p:sp>
      <p:sp>
        <p:nvSpPr>
          <p:cNvPr id="4138" name="Rectangle 42"/>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0">
                <a:solidFill>
                  <a:schemeClr val="tx1"/>
                </a:solidFill>
                <a:effectLst>
                  <a:outerShdw blurRad="38100" dist="38100" dir="2700000" algn="tl">
                    <a:srgbClr val="000000"/>
                  </a:outerShdw>
                </a:effectLst>
              </a:defRPr>
            </a:lvl1pPr>
          </a:lstStyle>
          <a:p>
            <a:pPr fontAlgn="base">
              <a:spcBef>
                <a:spcPct val="0"/>
              </a:spcBef>
              <a:spcAft>
                <a:spcPct val="0"/>
              </a:spcAft>
            </a:pPr>
            <a:fld id="{FCB939B9-9082-4127-8EFC-24B2CB85F875}" type="slidenum">
              <a:rPr lang="en-US" altLang="es-CO">
                <a:solidFill>
                  <a:srgbClr val="FFFFFF"/>
                </a:solidFill>
              </a:rPr>
              <a:pPr fontAlgn="base">
                <a:spcBef>
                  <a:spcPct val="0"/>
                </a:spcBef>
                <a:spcAft>
                  <a:spcPct val="0"/>
                </a:spcAft>
              </a:pPr>
              <a:t>‹Nº›</a:t>
            </a:fld>
            <a:endParaRPr lang="en-US" altLang="es-CO">
              <a:solidFill>
                <a:srgbClr val="FFFFFF"/>
              </a:solidFill>
            </a:endParaRPr>
          </a:p>
        </p:txBody>
      </p:sp>
      <p:sp>
        <p:nvSpPr>
          <p:cNvPr id="4139" name="Rectangle 43"/>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852771878"/>
      </p:ext>
    </p:extLst>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770831"/>
          </a:xfrm>
        </p:spPr>
        <p:txBody>
          <a:bodyPr>
            <a:normAutofit fontScale="90000"/>
          </a:bodyPr>
          <a:lstStyle/>
          <a:p>
            <a:endParaRPr lang="es-CO" dirty="0"/>
          </a:p>
        </p:txBody>
      </p:sp>
      <p:sp>
        <p:nvSpPr>
          <p:cNvPr id="3" name="Subtítulo 2"/>
          <p:cNvSpPr>
            <a:spLocks noGrp="1"/>
          </p:cNvSpPr>
          <p:nvPr>
            <p:ph type="subTitle" idx="1"/>
          </p:nvPr>
        </p:nvSpPr>
        <p:spPr/>
        <p:txBody>
          <a:bodyPr/>
          <a:lstStyle/>
          <a:p>
            <a:endParaRPr lang="es-CO"/>
          </a:p>
        </p:txBody>
      </p:sp>
      <p:graphicFrame>
        <p:nvGraphicFramePr>
          <p:cNvPr id="4" name="Tabla 3"/>
          <p:cNvGraphicFramePr>
            <a:graphicFrameLocks noGrp="1"/>
          </p:cNvGraphicFramePr>
          <p:nvPr/>
        </p:nvGraphicFramePr>
        <p:xfrm>
          <a:off x="4114800" y="3512026"/>
          <a:ext cx="3962400" cy="961263"/>
        </p:xfrm>
        <a:graphic>
          <a:graphicData uri="http://schemas.openxmlformats.org/drawingml/2006/table">
            <a:tbl>
              <a:tblPr firstRow="1" firstCol="1" bandRow="1">
                <a:tableStyleId>{5C22544A-7EE6-4342-B048-85BDC9FD1C3A}</a:tableStyleId>
              </a:tblPr>
              <a:tblGrid>
                <a:gridCol w="3962400"/>
              </a:tblGrid>
              <a:tr h="0">
                <a:tc>
                  <a:txBody>
                    <a:bodyPr/>
                    <a:lstStyle/>
                    <a:p>
                      <a:pPr>
                        <a:lnSpc>
                          <a:spcPct val="107000"/>
                        </a:lnSpc>
                        <a:spcAft>
                          <a:spcPts val="0"/>
                        </a:spcAft>
                      </a:pPr>
                      <a:r>
                        <a:rPr lang="es-ES_tradnl" sz="1200">
                          <a:effectLst/>
                        </a:rPr>
                        <a:t>Jueves 11     10:00 – 10:40</a:t>
                      </a:r>
                      <a:endParaRPr lang="es-CO" sz="1100">
                        <a:effectLst/>
                      </a:endParaRPr>
                    </a:p>
                    <a:p>
                      <a:pPr>
                        <a:lnSpc>
                          <a:spcPct val="107000"/>
                        </a:lnSpc>
                        <a:spcAft>
                          <a:spcPts val="0"/>
                        </a:spcAft>
                      </a:pPr>
                      <a:r>
                        <a:rPr lang="es-ES_tradnl" sz="1200">
                          <a:effectLst/>
                        </a:rPr>
                        <a:t> </a:t>
                      </a:r>
                      <a:endParaRPr lang="es-CO" sz="1100">
                        <a:effectLst/>
                      </a:endParaRPr>
                    </a:p>
                    <a:p>
                      <a:pPr>
                        <a:lnSpc>
                          <a:spcPct val="107000"/>
                        </a:lnSpc>
                        <a:spcAft>
                          <a:spcPts val="0"/>
                        </a:spcAft>
                      </a:pPr>
                      <a:r>
                        <a:rPr lang="es-ES_tradnl" sz="1200">
                          <a:effectLst/>
                        </a:rPr>
                        <a:t>¿Cuál es el valor agregado de utilizar la información de desempeño en el proceso presupuestal?</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0">
                <a:tc>
                  <a:txBody>
                    <a:bodyPr/>
                    <a:lstStyle/>
                    <a:p>
                      <a:pPr>
                        <a:lnSpc>
                          <a:spcPct val="107000"/>
                        </a:lnSpc>
                        <a:spcBef>
                          <a:spcPts val="300"/>
                        </a:spcBef>
                        <a:spcAft>
                          <a:spcPts val="0"/>
                        </a:spcAft>
                      </a:pPr>
                      <a:r>
                        <a:rPr lang="es-ES_tradnl" sz="1200" dirty="0">
                          <a:effectLst/>
                        </a:rPr>
                        <a:t>Fernando Rojas y Teresa </a:t>
                      </a:r>
                      <a:r>
                        <a:rPr lang="es-ES_tradnl" sz="1200" dirty="0" err="1">
                          <a:effectLst/>
                        </a:rPr>
                        <a:t>Curristine</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98887598"/>
              </p:ext>
            </p:extLst>
          </p:nvPr>
        </p:nvGraphicFramePr>
        <p:xfrm>
          <a:off x="1339403" y="2112135"/>
          <a:ext cx="9234152" cy="3682717"/>
        </p:xfrm>
        <a:graphic>
          <a:graphicData uri="http://schemas.openxmlformats.org/drawingml/2006/table">
            <a:tbl>
              <a:tblPr firstRow="1" firstCol="1" bandRow="1">
                <a:tableStyleId>{5C22544A-7EE6-4342-B048-85BDC9FD1C3A}</a:tableStyleId>
              </a:tblPr>
              <a:tblGrid>
                <a:gridCol w="9234152"/>
              </a:tblGrid>
              <a:tr h="3075344">
                <a:tc>
                  <a:txBody>
                    <a:bodyPr/>
                    <a:lstStyle/>
                    <a:p>
                      <a:pPr>
                        <a:lnSpc>
                          <a:spcPct val="107000"/>
                        </a:lnSpc>
                        <a:spcAft>
                          <a:spcPts val="0"/>
                        </a:spcAft>
                      </a:pPr>
                      <a:r>
                        <a:rPr lang="es-ES_tradnl" sz="3600" dirty="0">
                          <a:solidFill>
                            <a:srgbClr val="C00000"/>
                          </a:solidFill>
                          <a:effectLst/>
                        </a:rPr>
                        <a:t>Jueves 11     10:00 – 10:40</a:t>
                      </a:r>
                      <a:endParaRPr lang="es-CO" sz="3600" dirty="0">
                        <a:solidFill>
                          <a:srgbClr val="C00000"/>
                        </a:solidFill>
                        <a:effectLst/>
                      </a:endParaRPr>
                    </a:p>
                    <a:p>
                      <a:pPr>
                        <a:lnSpc>
                          <a:spcPct val="107000"/>
                        </a:lnSpc>
                        <a:spcAft>
                          <a:spcPts val="0"/>
                        </a:spcAft>
                      </a:pPr>
                      <a:r>
                        <a:rPr lang="es-ES_tradnl" sz="3600" dirty="0">
                          <a:effectLst/>
                        </a:rPr>
                        <a:t> </a:t>
                      </a:r>
                      <a:endParaRPr lang="es-CO" sz="3600" dirty="0">
                        <a:effectLst/>
                      </a:endParaRPr>
                    </a:p>
                    <a:p>
                      <a:pPr>
                        <a:lnSpc>
                          <a:spcPct val="107000"/>
                        </a:lnSpc>
                        <a:spcAft>
                          <a:spcPts val="0"/>
                        </a:spcAft>
                      </a:pPr>
                      <a:r>
                        <a:rPr lang="es-ES_tradnl" sz="3600" dirty="0">
                          <a:solidFill>
                            <a:schemeClr val="tx1"/>
                          </a:solidFill>
                          <a:effectLst/>
                        </a:rPr>
                        <a:t>¿Cuál es el valor agregado de utilizar la información de desempeño en el proceso presupuestal?</a:t>
                      </a:r>
                      <a:endParaRPr lang="es-CO"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tr>
              <a:tr h="607373">
                <a:tc>
                  <a:txBody>
                    <a:bodyPr/>
                    <a:lstStyle/>
                    <a:p>
                      <a:pPr>
                        <a:lnSpc>
                          <a:spcPct val="107000"/>
                        </a:lnSpc>
                        <a:spcBef>
                          <a:spcPts val="300"/>
                        </a:spcBef>
                        <a:spcAft>
                          <a:spcPts val="0"/>
                        </a:spcAft>
                      </a:pPr>
                      <a:r>
                        <a:rPr lang="es-ES_tradnl" sz="2800" dirty="0">
                          <a:effectLst/>
                        </a:rPr>
                        <a:t>Fernando Rojas </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6" name="Rectángulo 5"/>
          <p:cNvSpPr/>
          <p:nvPr/>
        </p:nvSpPr>
        <p:spPr>
          <a:xfrm>
            <a:off x="4048003" y="3244334"/>
            <a:ext cx="248786" cy="369332"/>
          </a:xfrm>
          <a:prstGeom prst="rect">
            <a:avLst/>
          </a:prstGeom>
        </p:spPr>
        <p:txBody>
          <a:bodyPr wrap="none">
            <a:spAutoFit/>
          </a:bodyPr>
          <a:lstStyle/>
          <a:p>
            <a:r>
              <a:rPr lang="es-CO" smtClean="0">
                <a:solidFill>
                  <a:srgbClr val="FFFFFF"/>
                </a:solidFill>
                <a:effectLst/>
                <a:latin typeface="arial" panose="020B0604020202020204" pitchFamily="34" charset="0"/>
              </a:rPr>
              <a:t> </a:t>
            </a:r>
            <a:endParaRPr lang="es-CO" dirty="0"/>
          </a:p>
        </p:txBody>
      </p:sp>
    </p:spTree>
    <p:extLst>
      <p:ext uri="{BB962C8B-B14F-4D97-AF65-F5344CB8AC3E}">
        <p14:creationId xmlns:p14="http://schemas.microsoft.com/office/powerpoint/2010/main" val="801010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6518" y="0"/>
            <a:ext cx="10877282" cy="978795"/>
          </a:xfrm>
        </p:spPr>
        <p:txBody>
          <a:bodyPr>
            <a:normAutofit/>
          </a:bodyPr>
          <a:lstStyle/>
          <a:p>
            <a:r>
              <a:rPr lang="es-CO" sz="3600" b="1" dirty="0" smtClean="0">
                <a:solidFill>
                  <a:srgbClr val="FF0000"/>
                </a:solidFill>
              </a:rPr>
              <a:t>MAPAS O CAMINOS DE ACCESO CIUDADANO AL SERVICIO</a:t>
            </a:r>
            <a:endParaRPr lang="es-CO" sz="3600" b="1" dirty="0">
              <a:solidFill>
                <a:srgbClr val="FF0000"/>
              </a:solidFill>
            </a:endParaRPr>
          </a:p>
        </p:txBody>
      </p:sp>
      <p:sp>
        <p:nvSpPr>
          <p:cNvPr id="3" name="Marcador de contenido 2"/>
          <p:cNvSpPr>
            <a:spLocks noGrp="1"/>
          </p:cNvSpPr>
          <p:nvPr>
            <p:ph idx="1"/>
          </p:nvPr>
        </p:nvSpPr>
        <p:spPr>
          <a:xfrm>
            <a:off x="309093" y="1107584"/>
            <a:ext cx="11044707" cy="5069380"/>
          </a:xfrm>
        </p:spPr>
        <p:txBody>
          <a:bodyPr>
            <a:normAutofit lnSpcReduction="10000"/>
          </a:bodyPr>
          <a:lstStyle/>
          <a:p>
            <a:r>
              <a:rPr lang="es-CO" dirty="0" smtClean="0"/>
              <a:t>La </a:t>
            </a:r>
            <a:r>
              <a:rPr lang="es-CO" dirty="0"/>
              <a:t>herramienta más poderosa </a:t>
            </a:r>
            <a:r>
              <a:rPr lang="es-CO" dirty="0" smtClean="0"/>
              <a:t>para </a:t>
            </a:r>
            <a:r>
              <a:rPr lang="es-CO" dirty="0"/>
              <a:t>asegurar la unión </a:t>
            </a:r>
            <a:r>
              <a:rPr lang="es-CO" dirty="0" smtClean="0"/>
              <a:t>REAL de </a:t>
            </a:r>
            <a:r>
              <a:rPr lang="es-CO" dirty="0"/>
              <a:t>las expectativas ciudadanas </a:t>
            </a:r>
            <a:r>
              <a:rPr lang="es-CO" dirty="0" smtClean="0"/>
              <a:t>con </a:t>
            </a:r>
            <a:r>
              <a:rPr lang="es-CO" dirty="0"/>
              <a:t>la oferta del gobierno </a:t>
            </a:r>
            <a:r>
              <a:rPr lang="es-CO" dirty="0" smtClean="0"/>
              <a:t>de producir </a:t>
            </a:r>
            <a:r>
              <a:rPr lang="es-CO" dirty="0"/>
              <a:t>un resultado. </a:t>
            </a:r>
            <a:endParaRPr lang="es-CO" dirty="0" smtClean="0"/>
          </a:p>
          <a:p>
            <a:r>
              <a:rPr lang="es-CO" dirty="0" smtClean="0"/>
              <a:t>Se emplean </a:t>
            </a:r>
            <a:r>
              <a:rPr lang="es-CO" dirty="0"/>
              <a:t>en el análisis en profundidad de  MIR prioritarias, comenzando con unos pocos piloto por servicio y por comunidad</a:t>
            </a:r>
            <a:r>
              <a:rPr lang="es-CO" b="1" dirty="0"/>
              <a:t>  </a:t>
            </a:r>
            <a:endParaRPr lang="es-CO" dirty="0"/>
          </a:p>
          <a:p>
            <a:pPr marL="0" indent="0">
              <a:buNone/>
            </a:pPr>
            <a:endParaRPr lang="es-CO" dirty="0"/>
          </a:p>
          <a:p>
            <a:r>
              <a:rPr lang="es-CO" b="1" dirty="0"/>
              <a:t>Conexión con decisiones a lo largo del ciclo presupuestario: </a:t>
            </a:r>
            <a:r>
              <a:rPr lang="es-CO" dirty="0"/>
              <a:t>la detección de problemas de acceso debe llevar a reformular la cadena de producción del servicio hasta el impacto final, con obvias implicaciones para la asignación en el presupuesto aprobado y en las adecuaciones presupuestarias y aspectos susceptibles de mejora</a:t>
            </a:r>
            <a:r>
              <a:rPr lang="es-CO" dirty="0" smtClean="0"/>
              <a:t>.</a:t>
            </a:r>
          </a:p>
          <a:p>
            <a:pPr marL="0" indent="0">
              <a:buNone/>
            </a:pPr>
            <a:r>
              <a:rPr lang="es-CO" b="1" dirty="0">
                <a:solidFill>
                  <a:srgbClr val="FF0000"/>
                </a:solidFill>
              </a:rPr>
              <a:t>NO HACE FALTA QUE CADA GASTO TENGA RELACIÓN DIRECTA CON RESULTADO</a:t>
            </a:r>
            <a:endParaRPr lang="es-CO" dirty="0">
              <a:solidFill>
                <a:srgbClr val="FF0000"/>
              </a:solidFill>
            </a:endParaRPr>
          </a:p>
          <a:p>
            <a:endParaRPr lang="es-CO" dirty="0"/>
          </a:p>
        </p:txBody>
      </p:sp>
    </p:spTree>
    <p:extLst>
      <p:ext uri="{BB962C8B-B14F-4D97-AF65-F5344CB8AC3E}">
        <p14:creationId xmlns:p14="http://schemas.microsoft.com/office/powerpoint/2010/main" val="218633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3487" y="365125"/>
            <a:ext cx="10980313" cy="1325563"/>
          </a:xfrm>
        </p:spPr>
        <p:txBody>
          <a:bodyPr>
            <a:normAutofit/>
          </a:bodyPr>
          <a:lstStyle/>
          <a:p>
            <a:pPr lvl="0"/>
            <a:r>
              <a:rPr lang="es-CO" sz="3600" b="1" dirty="0">
                <a:solidFill>
                  <a:srgbClr val="FF0000"/>
                </a:solidFill>
              </a:rPr>
              <a:t>TABLERO DE CONTROL DE RIESGOS Y RESPONSABILIDADES </a:t>
            </a:r>
            <a:r>
              <a:rPr lang="es-CO" sz="3600" b="1" dirty="0" smtClean="0">
                <a:solidFill>
                  <a:srgbClr val="FF0000"/>
                </a:solidFill>
              </a:rPr>
              <a:t>INDIVIDUALES</a:t>
            </a:r>
            <a:endParaRPr lang="es-CO" sz="3600" dirty="0">
              <a:solidFill>
                <a:srgbClr val="FF0000"/>
              </a:solidFill>
            </a:endParaRPr>
          </a:p>
        </p:txBody>
      </p:sp>
      <p:sp>
        <p:nvSpPr>
          <p:cNvPr id="3" name="Marcador de contenido 2"/>
          <p:cNvSpPr>
            <a:spLocks noGrp="1"/>
          </p:cNvSpPr>
          <p:nvPr>
            <p:ph idx="1"/>
          </p:nvPr>
        </p:nvSpPr>
        <p:spPr>
          <a:xfrm>
            <a:off x="373487" y="1690688"/>
            <a:ext cx="10980313" cy="4813143"/>
          </a:xfrm>
        </p:spPr>
        <p:txBody>
          <a:bodyPr>
            <a:normAutofit fontScale="92500" lnSpcReduction="20000"/>
          </a:bodyPr>
          <a:lstStyle/>
          <a:p>
            <a:r>
              <a:rPr lang="es-CO" b="1" dirty="0" smtClean="0"/>
              <a:t>COMPLEMENTA O COINCIDE CON TABLEROS CENTRALES LLEVADOS FRECUENTEMENTE EN PRESIDENCIA</a:t>
            </a:r>
          </a:p>
          <a:p>
            <a:endParaRPr lang="es-CO" b="1" dirty="0"/>
          </a:p>
          <a:p>
            <a:r>
              <a:rPr lang="es-CO" b="1" dirty="0" smtClean="0"/>
              <a:t>SEGUIMIENTO</a:t>
            </a:r>
            <a:r>
              <a:rPr lang="es-CO" b="1" dirty="0"/>
              <a:t>, VIGILANCIA, CONTROL Y REPORTE DE IMPLEMENTACIÓN TRAYECTORIAS DE </a:t>
            </a:r>
            <a:r>
              <a:rPr lang="es-CO" b="1" dirty="0" smtClean="0"/>
              <a:t>IMPLEMENTACIÓN</a:t>
            </a:r>
          </a:p>
          <a:p>
            <a:endParaRPr lang="es-CO" b="1" dirty="0"/>
          </a:p>
          <a:p>
            <a:r>
              <a:rPr lang="es-CO" dirty="0" smtClean="0"/>
              <a:t>provee </a:t>
            </a:r>
            <a:r>
              <a:rPr lang="es-CO" dirty="0"/>
              <a:t>la información más certera y oportuna para la toma de decisiones por parte de la presidencia, el gabinete o </a:t>
            </a:r>
            <a:r>
              <a:rPr lang="es-CO" dirty="0" smtClean="0"/>
              <a:t>los ministros. </a:t>
            </a:r>
            <a:endParaRPr lang="es-CO" dirty="0"/>
          </a:p>
          <a:p>
            <a:r>
              <a:rPr lang="es-CO" b="1" dirty="0"/>
              <a:t> </a:t>
            </a:r>
            <a:r>
              <a:rPr lang="es-CO" b="1" dirty="0" smtClean="0"/>
              <a:t>Conexión </a:t>
            </a:r>
            <a:r>
              <a:rPr lang="es-CO" b="1" dirty="0"/>
              <a:t>con decisiones a lo largo del ciclo presupuestario: </a:t>
            </a:r>
            <a:r>
              <a:rPr lang="es-CO" dirty="0"/>
              <a:t>el tablero de control se construye, se monitorea y se corrige con participación, entre otras unidades, de las </a:t>
            </a:r>
            <a:r>
              <a:rPr lang="es-CO" dirty="0" smtClean="0"/>
              <a:t>direcciones de presupuesto de los ministerios o departamentos administrativos. Las </a:t>
            </a:r>
            <a:r>
              <a:rPr lang="es-CO" dirty="0"/>
              <a:t>derivarán del tablero propuestas de </a:t>
            </a:r>
            <a:r>
              <a:rPr lang="es-CO" dirty="0" smtClean="0"/>
              <a:t>variación en las asignaciones para llevar a DGPP.</a:t>
            </a:r>
            <a:r>
              <a:rPr lang="es-CO" b="1" dirty="0" smtClean="0"/>
              <a:t> </a:t>
            </a:r>
            <a:r>
              <a:rPr lang="es-CO" dirty="0"/>
              <a:t/>
            </a:r>
            <a:br>
              <a:rPr lang="es-CO" dirty="0"/>
            </a:br>
            <a:endParaRPr lang="es-CO" dirty="0"/>
          </a:p>
        </p:txBody>
      </p:sp>
    </p:spTree>
    <p:extLst>
      <p:ext uri="{BB962C8B-B14F-4D97-AF65-F5344CB8AC3E}">
        <p14:creationId xmlns:p14="http://schemas.microsoft.com/office/powerpoint/2010/main" val="2266799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1972" y="365126"/>
            <a:ext cx="11031828" cy="1012914"/>
          </a:xfrm>
        </p:spPr>
        <p:txBody>
          <a:bodyPr>
            <a:noAutofit/>
          </a:bodyPr>
          <a:lstStyle/>
          <a:p>
            <a:pPr lvl="0"/>
            <a:r>
              <a:rPr lang="es-CO" sz="3600" b="1" dirty="0">
                <a:solidFill>
                  <a:srgbClr val="FF0000"/>
                </a:solidFill>
              </a:rPr>
              <a:t>IDENTIFICACIÓN DE FACTORES DE DESVIACIÓN DE TRAYECTORIA Y CORRECCIÓN OPORTUNA </a:t>
            </a:r>
            <a:r>
              <a:rPr lang="es-CO" sz="3600" b="1" dirty="0" smtClean="0">
                <a:solidFill>
                  <a:srgbClr val="FF0000"/>
                </a:solidFill>
              </a:rPr>
              <a:t>DE PROGRAMAS</a:t>
            </a:r>
            <a:r>
              <a:rPr lang="es-CO" sz="3600" b="1" dirty="0">
                <a:solidFill>
                  <a:srgbClr val="FF0000"/>
                </a:solidFill>
              </a:rPr>
              <a:t/>
            </a:r>
            <a:br>
              <a:rPr lang="es-CO" sz="3600" b="1" dirty="0">
                <a:solidFill>
                  <a:srgbClr val="FF0000"/>
                </a:solidFill>
              </a:rPr>
            </a:br>
            <a:endParaRPr lang="es-CO" sz="3600" b="1" dirty="0">
              <a:solidFill>
                <a:srgbClr val="FF0000"/>
              </a:solidFill>
            </a:endParaRPr>
          </a:p>
        </p:txBody>
      </p:sp>
      <p:sp>
        <p:nvSpPr>
          <p:cNvPr id="3" name="Marcador de contenido 2"/>
          <p:cNvSpPr>
            <a:spLocks noGrp="1"/>
          </p:cNvSpPr>
          <p:nvPr>
            <p:ph idx="1"/>
          </p:nvPr>
        </p:nvSpPr>
        <p:spPr>
          <a:xfrm>
            <a:off x="321972" y="1210614"/>
            <a:ext cx="11539470" cy="5254579"/>
          </a:xfrm>
        </p:spPr>
        <p:txBody>
          <a:bodyPr>
            <a:normAutofit lnSpcReduction="10000"/>
          </a:bodyPr>
          <a:lstStyle/>
          <a:p>
            <a:r>
              <a:rPr lang="es-CO" dirty="0" smtClean="0"/>
              <a:t>Equivale </a:t>
            </a:r>
            <a:r>
              <a:rPr lang="es-CO" dirty="0"/>
              <a:t>a la información que espera un presidente, un gabinete, un </a:t>
            </a:r>
            <a:r>
              <a:rPr lang="es-CO" dirty="0" smtClean="0"/>
              <a:t>ministro o</a:t>
            </a:r>
            <a:r>
              <a:rPr lang="es-CO" dirty="0"/>
              <a:t>, en la empresa privada, una junta o consejo directivo o un CEO, para tomar decisiones tan fundamentadas cuanto es posible y cuanto justifica la envergadura de la decisión </a:t>
            </a:r>
            <a:r>
              <a:rPr lang="es-CO" dirty="0" smtClean="0"/>
              <a:t>(</a:t>
            </a:r>
          </a:p>
          <a:p>
            <a:r>
              <a:rPr lang="es-CO" dirty="0" smtClean="0"/>
              <a:t>Es </a:t>
            </a:r>
            <a:r>
              <a:rPr lang="es-CO" dirty="0"/>
              <a:t>una práctica que, liderada por </a:t>
            </a:r>
            <a:r>
              <a:rPr lang="es-CO" dirty="0" smtClean="0"/>
              <a:t>Presupuesto, multiplica </a:t>
            </a:r>
            <a:r>
              <a:rPr lang="es-CO" dirty="0"/>
              <a:t>exponencialmente su incidencia en algunas de las más importantes decisiones públicas. </a:t>
            </a:r>
          </a:p>
          <a:p>
            <a:pPr marL="0" indent="0">
              <a:buNone/>
            </a:pPr>
            <a:endParaRPr lang="es-CO" dirty="0"/>
          </a:p>
          <a:p>
            <a:r>
              <a:rPr lang="es-CO" b="1" dirty="0"/>
              <a:t>Conexión con decisiones a lo largo del ciclo presupuestario: </a:t>
            </a:r>
            <a:r>
              <a:rPr lang="es-CO" dirty="0"/>
              <a:t>las propuestas de correcciones deben ser costeadas contra los costos de oportunidad y los beneficios que arrojaría el logro del resultado esperado. El cálculo de los costos y los beneficios ha de ser realizado por </a:t>
            </a:r>
            <a:r>
              <a:rPr lang="es-CO" dirty="0" smtClean="0"/>
              <a:t>funcionarios de DGPP junto con Direcciones Presupuesto de los Ministerios, sometido </a:t>
            </a:r>
            <a:r>
              <a:rPr lang="es-CO" dirty="0"/>
              <a:t>a las cabezas de la dependencia y traído a consideración de </a:t>
            </a:r>
            <a:r>
              <a:rPr lang="es-CO" dirty="0" smtClean="0"/>
              <a:t>Dirección de Presupuesto.</a:t>
            </a:r>
            <a:endParaRPr lang="es-CO" dirty="0"/>
          </a:p>
        </p:txBody>
      </p:sp>
      <p:sp>
        <p:nvSpPr>
          <p:cNvPr id="4" name="Rectángulo 3"/>
          <p:cNvSpPr/>
          <p:nvPr/>
        </p:nvSpPr>
        <p:spPr>
          <a:xfrm flipH="1">
            <a:off x="11861441" y="3554569"/>
            <a:ext cx="193182" cy="27806651"/>
          </a:xfrm>
          <a:prstGeom prst="rect">
            <a:avLst/>
          </a:prstGeom>
        </p:spPr>
        <p:txBody>
          <a:bodyPr wrap="square">
            <a:spAutoFit/>
          </a:bodyPr>
          <a:lstStyle/>
          <a:p>
            <a:pPr marL="342900" lvl="0" indent="-342900">
              <a:lnSpc>
                <a:spcPct val="107000"/>
              </a:lnSpc>
              <a:spcAft>
                <a:spcPts val="800"/>
              </a:spcAft>
              <a:buFont typeface="+mj-lt"/>
              <a:buAutoNum type="alphaUcPeriod" startAt="7"/>
            </a:pPr>
            <a:r>
              <a:rPr lang="es-CO" sz="1100" b="1" dirty="0" smtClean="0">
                <a:solidFill>
                  <a:srgbClr val="2E74B5"/>
                </a:solidFill>
                <a:effectLst/>
                <a:latin typeface="Calibri Light" panose="020F0302020204030204" pitchFamily="34" charset="0"/>
                <a:ea typeface="Calibri" panose="020F0502020204030204" pitchFamily="34" charset="0"/>
                <a:cs typeface="Times New Roman" panose="02020603050405020304" pitchFamily="18" charset="0"/>
              </a:rPr>
              <a:t>LAS NUEVAS MESAS DE TRABAJO PROPUESTAS: CREACIÓN DE CONSENSOS ENTRE PARTICIPANTES - OBJETIVOS, PROCEDIMIENTOS DE PROMOCIÓN, ORIENTACIÓN Y REGISTRO COMPROMISOS MESAS DE TRABAJO</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1556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1973"/>
            <a:ext cx="10515600" cy="592427"/>
          </a:xfrm>
        </p:spPr>
        <p:txBody>
          <a:bodyPr>
            <a:normAutofit/>
          </a:bodyPr>
          <a:lstStyle/>
          <a:p>
            <a:pPr lvl="0"/>
            <a:r>
              <a:rPr lang="es-CO" sz="3600" b="1" dirty="0">
                <a:solidFill>
                  <a:srgbClr val="FF0000"/>
                </a:solidFill>
              </a:rPr>
              <a:t>LAS NUEVAS MESAS DE </a:t>
            </a:r>
            <a:r>
              <a:rPr lang="es-CO" sz="3600" b="1" dirty="0" smtClean="0">
                <a:solidFill>
                  <a:srgbClr val="FF0000"/>
                </a:solidFill>
              </a:rPr>
              <a:t>TRABAJO</a:t>
            </a:r>
            <a:endParaRPr lang="es-CO" sz="3600" dirty="0">
              <a:solidFill>
                <a:srgbClr val="FF0000"/>
              </a:solidFill>
            </a:endParaRPr>
          </a:p>
        </p:txBody>
      </p:sp>
      <p:sp>
        <p:nvSpPr>
          <p:cNvPr id="3" name="Marcador de contenido 2"/>
          <p:cNvSpPr>
            <a:spLocks noGrp="1"/>
          </p:cNvSpPr>
          <p:nvPr>
            <p:ph idx="1"/>
          </p:nvPr>
        </p:nvSpPr>
        <p:spPr>
          <a:xfrm>
            <a:off x="231821" y="914400"/>
            <a:ext cx="11121980" cy="5756856"/>
          </a:xfrm>
        </p:spPr>
        <p:txBody>
          <a:bodyPr>
            <a:normAutofit/>
          </a:bodyPr>
          <a:lstStyle/>
          <a:p>
            <a:r>
              <a:rPr lang="es-CO" b="1" dirty="0" smtClean="0"/>
              <a:t>CREACIÓN </a:t>
            </a:r>
            <a:r>
              <a:rPr lang="es-CO" b="1" dirty="0"/>
              <a:t>DE </a:t>
            </a:r>
            <a:r>
              <a:rPr lang="es-CO" b="1" dirty="0" smtClean="0"/>
              <a:t>CONSENSOS ENTRE UNIDADES DE PRESUPUESTO, JUNTO CON PLANEACIÓN E INFORMACIÓN DE LOS MINISTERIOS</a:t>
            </a:r>
          </a:p>
          <a:p>
            <a:r>
              <a:rPr lang="es-CO" dirty="0" smtClean="0"/>
              <a:t>Eleva apropiación </a:t>
            </a:r>
            <a:r>
              <a:rPr lang="es-CO" dirty="0"/>
              <a:t>por parte de los </a:t>
            </a:r>
            <a:r>
              <a:rPr lang="es-CO" dirty="0" smtClean="0"/>
              <a:t>ejecutores </a:t>
            </a:r>
            <a:r>
              <a:rPr lang="es-CO" dirty="0"/>
              <a:t>del gasto </a:t>
            </a:r>
            <a:endParaRPr lang="es-CO" dirty="0" smtClean="0"/>
          </a:p>
          <a:p>
            <a:r>
              <a:rPr lang="es-CO" dirty="0" smtClean="0"/>
              <a:t>Asegura que el </a:t>
            </a:r>
            <a:r>
              <a:rPr lang="es-CO" dirty="0"/>
              <a:t>monitoreo y la evaluación incidan en el logro del resultado y en las concomitantes decisiones presupuestarias.</a:t>
            </a:r>
          </a:p>
          <a:p>
            <a:r>
              <a:rPr lang="es-CO" b="1" dirty="0"/>
              <a:t> </a:t>
            </a:r>
            <a:r>
              <a:rPr lang="es-CO" b="1" dirty="0" smtClean="0"/>
              <a:t>Conexión </a:t>
            </a:r>
            <a:r>
              <a:rPr lang="es-CO" b="1" dirty="0"/>
              <a:t>con decisiones presupuestarias:</a:t>
            </a:r>
            <a:r>
              <a:rPr lang="es-CO" dirty="0"/>
              <a:t> las decisiones de las mesas que tienen consecuencias presupuestarias son analizadas por </a:t>
            </a:r>
            <a:r>
              <a:rPr lang="es-CO" dirty="0" smtClean="0"/>
              <a:t>presupuesto, planeación, evaluación, control interno de los ministerios, junto con el </a:t>
            </a:r>
            <a:r>
              <a:rPr lang="es-CO" dirty="0"/>
              <a:t>consiguiente cálculo de costo. </a:t>
            </a:r>
            <a:endParaRPr lang="es-CO" dirty="0" smtClean="0"/>
          </a:p>
          <a:p>
            <a:r>
              <a:rPr lang="es-CO" dirty="0" smtClean="0"/>
              <a:t>Cuando </a:t>
            </a:r>
            <a:r>
              <a:rPr lang="es-CO" dirty="0"/>
              <a:t>se trata de programas prioritarios que demandaran recursos adicionales para llegar al resultado, la dependencia buscará, primero, abrir el espacio fiscal suficiente dentro de su propio presupuesto y, si no lo consiguiere, solicitará incremento en las asignaciones a la </a:t>
            </a:r>
            <a:r>
              <a:rPr lang="es-CO" dirty="0" smtClean="0"/>
              <a:t>DGPP</a:t>
            </a:r>
            <a:endParaRPr lang="es-CO" dirty="0"/>
          </a:p>
        </p:txBody>
      </p:sp>
    </p:spTree>
    <p:extLst>
      <p:ext uri="{BB962C8B-B14F-4D97-AF65-F5344CB8AC3E}">
        <p14:creationId xmlns:p14="http://schemas.microsoft.com/office/powerpoint/2010/main" val="229493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820" y="365126"/>
            <a:ext cx="11121980" cy="652306"/>
          </a:xfrm>
        </p:spPr>
        <p:txBody>
          <a:bodyPr>
            <a:noAutofit/>
          </a:bodyPr>
          <a:lstStyle/>
          <a:p>
            <a:r>
              <a:rPr lang="es-CO" sz="3600" b="1" dirty="0" smtClean="0">
                <a:solidFill>
                  <a:srgbClr val="FF0000"/>
                </a:solidFill>
              </a:rPr>
              <a:t>PRESUPUESTO EFECTIVO = MÁS QUE MANEJO DE RECURSOS</a:t>
            </a:r>
            <a:endParaRPr lang="es-CO" sz="3600" b="1" dirty="0">
              <a:solidFill>
                <a:srgbClr val="FF0000"/>
              </a:solidFill>
            </a:endParaRPr>
          </a:p>
        </p:txBody>
      </p:sp>
      <p:sp>
        <p:nvSpPr>
          <p:cNvPr id="3" name="Marcador de contenido 2"/>
          <p:cNvSpPr>
            <a:spLocks noGrp="1"/>
          </p:cNvSpPr>
          <p:nvPr>
            <p:ph idx="1"/>
          </p:nvPr>
        </p:nvSpPr>
        <p:spPr>
          <a:xfrm>
            <a:off x="373487" y="1133342"/>
            <a:ext cx="11384924" cy="5267458"/>
          </a:xfrm>
        </p:spPr>
        <p:txBody>
          <a:bodyPr>
            <a:normAutofit fontScale="55000" lnSpcReduction="20000"/>
          </a:bodyPr>
          <a:lstStyle/>
          <a:p>
            <a:pPr marL="0" indent="0">
              <a:buNone/>
            </a:pPr>
            <a:endParaRPr lang="es-CO" dirty="0" smtClean="0"/>
          </a:p>
          <a:p>
            <a:pPr marL="0" indent="0">
              <a:buNone/>
            </a:pPr>
            <a:r>
              <a:rPr lang="es-CO" sz="4400" b="1" dirty="0" smtClean="0"/>
              <a:t>¿DE DÓNDE VENIMOS? </a:t>
            </a:r>
          </a:p>
          <a:p>
            <a:pPr lvl="1"/>
            <a:r>
              <a:rPr lang="es-CO" sz="4400" b="1" dirty="0" smtClean="0">
                <a:solidFill>
                  <a:schemeClr val="accent4">
                    <a:lumMod val="75000"/>
                  </a:schemeClr>
                </a:solidFill>
              </a:rPr>
              <a:t>SE PREMIABA EL RESULTADO CONTABLE DEL PRESUPUESTO</a:t>
            </a:r>
          </a:p>
          <a:p>
            <a:pPr lvl="1"/>
            <a:r>
              <a:rPr lang="es-CO" sz="4400" b="1" dirty="0" smtClean="0">
                <a:solidFill>
                  <a:schemeClr val="accent4">
                    <a:lumMod val="75000"/>
                  </a:schemeClr>
                </a:solidFill>
              </a:rPr>
              <a:t>SE PRIVILEGIÓ FORMA SOBRE RESULTADO (META DE POLÍTICA PÚBLICA)</a:t>
            </a:r>
          </a:p>
          <a:p>
            <a:pPr lvl="1"/>
            <a:r>
              <a:rPr lang="es-CO" sz="4400" b="1" dirty="0" smtClean="0">
                <a:solidFill>
                  <a:schemeClr val="accent4">
                    <a:lumMod val="75000"/>
                  </a:schemeClr>
                </a:solidFill>
              </a:rPr>
              <a:t>DISTANCIA ENTRE EJECUCIÓN Y RESULTADO</a:t>
            </a:r>
          </a:p>
          <a:p>
            <a:pPr lvl="1"/>
            <a:endParaRPr lang="es-CO" sz="4400" b="1" dirty="0" smtClean="0">
              <a:solidFill>
                <a:schemeClr val="accent4">
                  <a:lumMod val="75000"/>
                </a:schemeClr>
              </a:solidFill>
            </a:endParaRPr>
          </a:p>
          <a:p>
            <a:pPr lvl="1"/>
            <a:endParaRPr lang="es-CO" sz="4400" b="1" dirty="0" smtClean="0">
              <a:solidFill>
                <a:srgbClr val="FF0000"/>
              </a:solidFill>
            </a:endParaRPr>
          </a:p>
          <a:p>
            <a:pPr marL="0" indent="0">
              <a:buNone/>
            </a:pPr>
            <a:r>
              <a:rPr lang="es-CO" sz="4400" b="1" dirty="0" smtClean="0"/>
              <a:t>¿QUÉ ESTAMOS BUSCANDO?</a:t>
            </a:r>
          </a:p>
          <a:p>
            <a:r>
              <a:rPr lang="es-CO" sz="4400" b="1" dirty="0" smtClean="0">
                <a:solidFill>
                  <a:schemeClr val="accent1">
                    <a:lumMod val="50000"/>
                  </a:schemeClr>
                </a:solidFill>
              </a:rPr>
              <a:t>ASOCIADO A </a:t>
            </a:r>
            <a:r>
              <a:rPr lang="es-CO" sz="4400" b="1" u="sng" dirty="0" smtClean="0">
                <a:solidFill>
                  <a:schemeClr val="accent1">
                    <a:lumMod val="50000"/>
                  </a:schemeClr>
                </a:solidFill>
              </a:rPr>
              <a:t>UNA META </a:t>
            </a:r>
            <a:r>
              <a:rPr lang="es-CO" sz="4400" b="1" dirty="0" smtClean="0">
                <a:solidFill>
                  <a:schemeClr val="accent1">
                    <a:lumMod val="50000"/>
                  </a:schemeClr>
                </a:solidFill>
              </a:rPr>
              <a:t>DE GOBIERNO Y A UNA POLÍTICA PÚBLICA</a:t>
            </a:r>
          </a:p>
          <a:p>
            <a:r>
              <a:rPr lang="es-CO" sz="4400" b="1" dirty="0" smtClean="0">
                <a:solidFill>
                  <a:schemeClr val="accent1">
                    <a:lumMod val="50000"/>
                  </a:schemeClr>
                </a:solidFill>
              </a:rPr>
              <a:t>QUE </a:t>
            </a:r>
            <a:r>
              <a:rPr lang="es-CO" sz="4400" b="1" u="sng" dirty="0" smtClean="0">
                <a:solidFill>
                  <a:schemeClr val="accent1">
                    <a:lumMod val="50000"/>
                  </a:schemeClr>
                </a:solidFill>
              </a:rPr>
              <a:t>LAS METAS SE CUMPLAN </a:t>
            </a:r>
            <a:r>
              <a:rPr lang="es-CO" sz="4400" b="1" dirty="0" smtClean="0">
                <a:solidFill>
                  <a:schemeClr val="accent1">
                    <a:lumMod val="50000"/>
                  </a:schemeClr>
                </a:solidFill>
              </a:rPr>
              <a:t>EN EL PERÍODO DE TIEMPO PREDEFINIDO</a:t>
            </a:r>
          </a:p>
          <a:p>
            <a:r>
              <a:rPr lang="es-CO" sz="4400" b="1" dirty="0" smtClean="0">
                <a:solidFill>
                  <a:schemeClr val="accent1">
                    <a:lumMod val="50000"/>
                  </a:schemeClr>
                </a:solidFill>
              </a:rPr>
              <a:t>MFMP: TODOS LOS NIVELES PROYECTAN RECURSOS </a:t>
            </a:r>
            <a:r>
              <a:rPr lang="es-CO" sz="4400" b="1" u="sng" dirty="0" smtClean="0">
                <a:solidFill>
                  <a:schemeClr val="accent1">
                    <a:lumMod val="50000"/>
                  </a:schemeClr>
                </a:solidFill>
              </a:rPr>
              <a:t>PARA SUS PRIORIDADES</a:t>
            </a:r>
            <a:r>
              <a:rPr lang="es-CO" sz="4400" b="1" dirty="0" smtClean="0">
                <a:solidFill>
                  <a:schemeClr val="accent1">
                    <a:lumMod val="50000"/>
                  </a:schemeClr>
                </a:solidFill>
              </a:rPr>
              <a:t>-AJUSTES</a:t>
            </a:r>
          </a:p>
          <a:p>
            <a:r>
              <a:rPr lang="es-CO" sz="4400" b="1" dirty="0" smtClean="0">
                <a:solidFill>
                  <a:schemeClr val="accent1">
                    <a:lumMod val="50000"/>
                  </a:schemeClr>
                </a:solidFill>
              </a:rPr>
              <a:t>MGMP: ESTIMACIÓN DE ABAJO HACIA ARRIBA </a:t>
            </a:r>
            <a:r>
              <a:rPr lang="es-CO" sz="4400" b="1" u="sng" dirty="0" smtClean="0">
                <a:solidFill>
                  <a:schemeClr val="accent1">
                    <a:lumMod val="50000"/>
                  </a:schemeClr>
                </a:solidFill>
              </a:rPr>
              <a:t>DE PRIORIDADES </a:t>
            </a:r>
            <a:r>
              <a:rPr lang="es-CO" sz="4400" b="1" dirty="0" smtClean="0">
                <a:solidFill>
                  <a:schemeClr val="accent1">
                    <a:lumMod val="50000"/>
                  </a:schemeClr>
                </a:solidFill>
              </a:rPr>
              <a:t>Y SUS NECESIDADES</a:t>
            </a:r>
          </a:p>
          <a:p>
            <a:r>
              <a:rPr lang="es-CO" sz="4400" b="1" dirty="0" smtClean="0">
                <a:solidFill>
                  <a:schemeClr val="accent1">
                    <a:lumMod val="50000"/>
                  </a:schemeClr>
                </a:solidFill>
              </a:rPr>
              <a:t>EJECUCIÓN SE CUMPLE CON RECEPCIÓN DE </a:t>
            </a:r>
            <a:r>
              <a:rPr lang="es-CO" sz="4400" b="1" u="sng" dirty="0" smtClean="0">
                <a:solidFill>
                  <a:schemeClr val="accent1">
                    <a:lumMod val="50000"/>
                  </a:schemeClr>
                </a:solidFill>
              </a:rPr>
              <a:t>BIENES Y SERVICIOS (METAS)</a:t>
            </a:r>
            <a:endParaRPr lang="es-CO" sz="4400" b="1" u="sng" dirty="0" smtClean="0">
              <a:solidFill>
                <a:schemeClr val="accent1">
                  <a:lumMod val="50000"/>
                </a:schemeClr>
              </a:solidFill>
            </a:endParaRPr>
          </a:p>
          <a:p>
            <a:pPr marL="0" indent="0">
              <a:buNone/>
            </a:pPr>
            <a:endParaRPr lang="es-CO" b="1" dirty="0" smtClean="0">
              <a:solidFill>
                <a:schemeClr val="accent1">
                  <a:lumMod val="50000"/>
                </a:schemeClr>
              </a:solidFill>
            </a:endParaRPr>
          </a:p>
          <a:p>
            <a:pPr marL="0" indent="0">
              <a:buNone/>
            </a:pPr>
            <a:r>
              <a:rPr lang="es-CO" b="1" dirty="0" smtClean="0"/>
              <a:t/>
            </a:r>
            <a:br>
              <a:rPr lang="es-CO" b="1" dirty="0" smtClean="0"/>
            </a:br>
            <a:endParaRPr lang="es-CO" b="1" dirty="0" smtClean="0"/>
          </a:p>
        </p:txBody>
      </p:sp>
    </p:spTree>
    <p:extLst>
      <p:ext uri="{BB962C8B-B14F-4D97-AF65-F5344CB8AC3E}">
        <p14:creationId xmlns:p14="http://schemas.microsoft.com/office/powerpoint/2010/main" val="2326266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lvl1pPr eaLnBrk="0" hangingPunct="0">
              <a:defRPr b="1">
                <a:solidFill>
                  <a:srgbClr val="000000"/>
                </a:solidFill>
                <a:latin typeface="Verdana" panose="020B0604030504040204" pitchFamily="34" charset="0"/>
                <a:cs typeface="Arial" panose="020B0604020202020204" pitchFamily="34" charset="0"/>
              </a:defRPr>
            </a:lvl1pPr>
            <a:lvl2pPr marL="742950" indent="-285750" eaLnBrk="0" hangingPunct="0">
              <a:defRPr b="1">
                <a:solidFill>
                  <a:srgbClr val="000000"/>
                </a:solidFill>
                <a:latin typeface="Verdana" panose="020B0604030504040204" pitchFamily="34" charset="0"/>
                <a:cs typeface="Arial" panose="020B0604020202020204" pitchFamily="34" charset="0"/>
              </a:defRPr>
            </a:lvl2pPr>
            <a:lvl3pPr marL="1143000" indent="-228600" eaLnBrk="0" hangingPunct="0">
              <a:defRPr b="1">
                <a:solidFill>
                  <a:srgbClr val="000000"/>
                </a:solidFill>
                <a:latin typeface="Verdana" panose="020B0604030504040204" pitchFamily="34" charset="0"/>
                <a:cs typeface="Arial" panose="020B0604020202020204" pitchFamily="34" charset="0"/>
              </a:defRPr>
            </a:lvl3pPr>
            <a:lvl4pPr marL="1600200" indent="-228600" eaLnBrk="0" hangingPunct="0">
              <a:defRPr b="1">
                <a:solidFill>
                  <a:srgbClr val="000000"/>
                </a:solidFill>
                <a:latin typeface="Verdana" panose="020B0604030504040204" pitchFamily="34" charset="0"/>
                <a:cs typeface="Arial" panose="020B0604020202020204" pitchFamily="34" charset="0"/>
              </a:defRPr>
            </a:lvl4pPr>
            <a:lvl5pPr marL="2057400" indent="-228600" eaLnBrk="0" hangingPunct="0">
              <a:defRPr b="1">
                <a:solidFill>
                  <a:srgbClr val="000000"/>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b="1">
                <a:solidFill>
                  <a:srgbClr val="000000"/>
                </a:solidFill>
                <a:latin typeface="Verdana" panose="020B0604030504040204" pitchFamily="34" charset="0"/>
                <a:cs typeface="Arial" panose="020B0604020202020204" pitchFamily="34" charset="0"/>
              </a:defRPr>
            </a:lvl9pPr>
          </a:lstStyle>
          <a:p>
            <a:pPr eaLnBrk="1" hangingPunct="1"/>
            <a:fld id="{FE6E0DED-4BA0-4980-A569-6979DD3B06BC}" type="slidenum">
              <a:rPr lang="en-US" altLang="es-CO" b="0">
                <a:solidFill>
                  <a:srgbClr val="FFFFFF"/>
                </a:solidFill>
              </a:rPr>
              <a:pPr eaLnBrk="1" hangingPunct="1"/>
              <a:t>3</a:t>
            </a:fld>
            <a:endParaRPr lang="en-US" altLang="es-CO" b="0">
              <a:solidFill>
                <a:srgbClr val="FFFFFF"/>
              </a:solidFill>
            </a:endParaRPr>
          </a:p>
        </p:txBody>
      </p:sp>
      <p:sp>
        <p:nvSpPr>
          <p:cNvPr id="46082" name="Rectangle 2"/>
          <p:cNvSpPr>
            <a:spLocks noGrp="1" noChangeArrowheads="1"/>
          </p:cNvSpPr>
          <p:nvPr>
            <p:ph type="title"/>
          </p:nvPr>
        </p:nvSpPr>
        <p:spPr>
          <a:xfrm>
            <a:off x="1249251" y="304800"/>
            <a:ext cx="10032642" cy="1295400"/>
          </a:xfrm>
          <a:solidFill>
            <a:schemeClr val="accent2">
              <a:lumMod val="40000"/>
              <a:lumOff val="60000"/>
            </a:schemeClr>
          </a:solidFill>
          <a:ln>
            <a:solidFill>
              <a:schemeClr val="tx1"/>
            </a:solidFill>
            <a:miter lim="800000"/>
            <a:headEnd/>
            <a:tailEnd/>
          </a:ln>
        </p:spPr>
        <p:txBody>
          <a:bodyPr/>
          <a:lstStyle/>
          <a:p>
            <a:pPr eaLnBrk="1" hangingPunct="1">
              <a:defRPr/>
            </a:pPr>
            <a:r>
              <a:rPr lang="en-US" sz="3200" b="1" dirty="0">
                <a:solidFill>
                  <a:srgbClr val="FF0000"/>
                </a:solidFill>
                <a:latin typeface="Verdana" pitchFamily="34" charset="0"/>
              </a:rPr>
              <a:t>1</a:t>
            </a:r>
            <a:r>
              <a:rPr lang="en-US" sz="3200" dirty="0">
                <a:solidFill>
                  <a:srgbClr val="FF0000"/>
                </a:solidFill>
                <a:latin typeface="Verdana" pitchFamily="34" charset="0"/>
              </a:rPr>
              <a:t>. </a:t>
            </a:r>
            <a:r>
              <a:rPr lang="en-US" sz="3200" dirty="0" smtClean="0">
                <a:solidFill>
                  <a:srgbClr val="FF0000"/>
                </a:solidFill>
                <a:latin typeface="Verdana" pitchFamily="34" charset="0"/>
              </a:rPr>
              <a:t>¿</a:t>
            </a:r>
            <a:r>
              <a:rPr lang="en-US" sz="3200" dirty="0" err="1" smtClean="0">
                <a:solidFill>
                  <a:srgbClr val="FF0000"/>
                </a:solidFill>
                <a:latin typeface="Verdana" pitchFamily="34" charset="0"/>
              </a:rPr>
              <a:t>Cuándo</a:t>
            </a:r>
            <a:r>
              <a:rPr lang="en-US" sz="3200" dirty="0" smtClean="0">
                <a:solidFill>
                  <a:srgbClr val="FF0000"/>
                </a:solidFill>
                <a:latin typeface="Verdana" pitchFamily="34" charset="0"/>
              </a:rPr>
              <a:t> </a:t>
            </a:r>
            <a:r>
              <a:rPr lang="en-US" sz="3200" dirty="0" err="1" smtClean="0">
                <a:solidFill>
                  <a:srgbClr val="FF0000"/>
                </a:solidFill>
                <a:latin typeface="Verdana" pitchFamily="34" charset="0"/>
              </a:rPr>
              <a:t>agrega</a:t>
            </a:r>
            <a:r>
              <a:rPr lang="en-US" sz="3200" dirty="0" smtClean="0">
                <a:solidFill>
                  <a:srgbClr val="FF0000"/>
                </a:solidFill>
                <a:latin typeface="Verdana" pitchFamily="34" charset="0"/>
              </a:rPr>
              <a:t> la IR Valor a </a:t>
            </a:r>
            <a:r>
              <a:rPr lang="en-US" sz="3200" dirty="0" err="1" smtClean="0">
                <a:solidFill>
                  <a:srgbClr val="FF0000"/>
                </a:solidFill>
                <a:latin typeface="Verdana" pitchFamily="34" charset="0"/>
              </a:rPr>
              <a:t>las</a:t>
            </a:r>
            <a:r>
              <a:rPr lang="en-US" sz="3200" dirty="0" smtClean="0">
                <a:solidFill>
                  <a:srgbClr val="FF0000"/>
                </a:solidFill>
                <a:latin typeface="Verdana" pitchFamily="34" charset="0"/>
              </a:rPr>
              <a:t> </a:t>
            </a:r>
            <a:r>
              <a:rPr lang="en-US" sz="3200" dirty="0" err="1" smtClean="0">
                <a:solidFill>
                  <a:srgbClr val="FF0000"/>
                </a:solidFill>
                <a:latin typeface="Verdana" pitchFamily="34" charset="0"/>
              </a:rPr>
              <a:t>Decisiones</a:t>
            </a:r>
            <a:r>
              <a:rPr lang="en-US" sz="3200" dirty="0" smtClean="0">
                <a:solidFill>
                  <a:srgbClr val="FF0000"/>
                </a:solidFill>
                <a:latin typeface="Verdana" pitchFamily="34" charset="0"/>
              </a:rPr>
              <a:t> </a:t>
            </a:r>
            <a:r>
              <a:rPr lang="en-US" sz="3200" dirty="0" err="1" smtClean="0">
                <a:solidFill>
                  <a:srgbClr val="FF0000"/>
                </a:solidFill>
                <a:latin typeface="Verdana" pitchFamily="34" charset="0"/>
              </a:rPr>
              <a:t>Presupuestarias</a:t>
            </a:r>
            <a:r>
              <a:rPr lang="en-US" sz="3200" dirty="0">
                <a:solidFill>
                  <a:srgbClr val="FF0000"/>
                </a:solidFill>
                <a:latin typeface="Verdana" pitchFamily="34" charset="0"/>
              </a:rPr>
              <a:t>?</a:t>
            </a:r>
          </a:p>
        </p:txBody>
      </p:sp>
      <p:sp>
        <p:nvSpPr>
          <p:cNvPr id="46083" name="Rectangle 3"/>
          <p:cNvSpPr>
            <a:spLocks noGrp="1" noChangeArrowheads="1"/>
          </p:cNvSpPr>
          <p:nvPr>
            <p:ph type="body" idx="1"/>
          </p:nvPr>
        </p:nvSpPr>
        <p:spPr>
          <a:xfrm>
            <a:off x="412124" y="1712889"/>
            <a:ext cx="11539470" cy="4842457"/>
          </a:xfrm>
        </p:spPr>
        <p:txBody>
          <a:bodyPr/>
          <a:lstStyle/>
          <a:p>
            <a:pPr eaLnBrk="1" hangingPunct="1">
              <a:lnSpc>
                <a:spcPct val="90000"/>
              </a:lnSpc>
              <a:buSzTx/>
              <a:buFont typeface="Wingdings" panose="05000000000000000000" pitchFamily="2" charset="2"/>
              <a:buChar char="Ø"/>
              <a:defRPr/>
            </a:pPr>
            <a:r>
              <a:rPr lang="en-US" sz="2400" dirty="0" err="1" smtClean="0"/>
              <a:t>Apoya</a:t>
            </a:r>
            <a:r>
              <a:rPr lang="en-US" sz="2400" dirty="0" smtClean="0"/>
              <a:t> </a:t>
            </a:r>
            <a:r>
              <a:rPr lang="en-US" sz="2400" dirty="0" err="1" smtClean="0"/>
              <a:t>decisiones</a:t>
            </a:r>
            <a:r>
              <a:rPr lang="en-US" sz="2400" dirty="0" smtClean="0"/>
              <a:t> </a:t>
            </a:r>
            <a:r>
              <a:rPr lang="en-US" sz="2400" dirty="0" err="1" smtClean="0"/>
              <a:t>presupuestarias</a:t>
            </a:r>
            <a:r>
              <a:rPr lang="en-US" sz="2400" dirty="0" smtClean="0"/>
              <a:t>=</a:t>
            </a:r>
            <a:r>
              <a:rPr lang="en-US" sz="2400" dirty="0" err="1" smtClean="0"/>
              <a:t>oportunas</a:t>
            </a:r>
            <a:r>
              <a:rPr lang="en-US" sz="2400" dirty="0" smtClean="0"/>
              <a:t> para </a:t>
            </a:r>
            <a:r>
              <a:rPr lang="en-US" sz="2400" dirty="0" err="1" smtClean="0"/>
              <a:t>presupuesto</a:t>
            </a:r>
            <a:r>
              <a:rPr lang="en-US" sz="2400" dirty="0" smtClean="0"/>
              <a:t> </a:t>
            </a:r>
            <a:r>
              <a:rPr lang="en-US" sz="2400" dirty="0" err="1" smtClean="0"/>
              <a:t>efectivo</a:t>
            </a:r>
            <a:endParaRPr lang="en-US" sz="2400" dirty="0"/>
          </a:p>
          <a:p>
            <a:pPr eaLnBrk="1" hangingPunct="1">
              <a:lnSpc>
                <a:spcPct val="90000"/>
              </a:lnSpc>
              <a:buSzTx/>
              <a:buFont typeface="Wingdings" panose="05000000000000000000" pitchFamily="2" charset="2"/>
              <a:buChar char="Ø"/>
              <a:defRPr/>
            </a:pPr>
            <a:endParaRPr lang="en-US" sz="2400" dirty="0"/>
          </a:p>
          <a:p>
            <a:pPr eaLnBrk="1" hangingPunct="1">
              <a:lnSpc>
                <a:spcPct val="90000"/>
              </a:lnSpc>
              <a:buSzTx/>
              <a:buFont typeface="Wingdings" panose="05000000000000000000" pitchFamily="2" charset="2"/>
              <a:buChar char="Ø"/>
              <a:defRPr/>
            </a:pPr>
            <a:r>
              <a:rPr lang="en-US" sz="2400" dirty="0" err="1" smtClean="0"/>
              <a:t>Apoya</a:t>
            </a:r>
            <a:r>
              <a:rPr lang="en-US" sz="2400" dirty="0" smtClean="0"/>
              <a:t> </a:t>
            </a:r>
            <a:r>
              <a:rPr lang="en-US" sz="2400" dirty="0" err="1" smtClean="0"/>
              <a:t>definiciones</a:t>
            </a:r>
            <a:r>
              <a:rPr lang="en-US" sz="2400" dirty="0" smtClean="0"/>
              <a:t> </a:t>
            </a:r>
            <a:r>
              <a:rPr lang="en-US" sz="2400" dirty="0" err="1" smtClean="0"/>
              <a:t>prioritarias</a:t>
            </a:r>
            <a:r>
              <a:rPr lang="en-US" sz="2400" dirty="0" smtClean="0"/>
              <a:t> de </a:t>
            </a:r>
            <a:r>
              <a:rPr lang="en-US" sz="2400" dirty="0" err="1" smtClean="0"/>
              <a:t>gobierno</a:t>
            </a:r>
            <a:r>
              <a:rPr lang="en-US" sz="2400" dirty="0" smtClean="0"/>
              <a:t> = PND, y </a:t>
            </a:r>
            <a:r>
              <a:rPr lang="en-US" sz="2400" dirty="0" err="1" smtClean="0"/>
              <a:t>planeación</a:t>
            </a:r>
            <a:r>
              <a:rPr lang="en-US" sz="2400" dirty="0" smtClean="0"/>
              <a:t> sectorial</a:t>
            </a:r>
          </a:p>
          <a:p>
            <a:pPr eaLnBrk="1" hangingPunct="1">
              <a:lnSpc>
                <a:spcPct val="90000"/>
              </a:lnSpc>
              <a:buSzTx/>
              <a:buFont typeface="Wingdings" panose="05000000000000000000" pitchFamily="2" charset="2"/>
              <a:buChar char="Ø"/>
              <a:defRPr/>
            </a:pPr>
            <a:r>
              <a:rPr lang="en-US" sz="2400" dirty="0" err="1" smtClean="0"/>
              <a:t>Apoya</a:t>
            </a:r>
            <a:r>
              <a:rPr lang="en-US" sz="2400" dirty="0" smtClean="0"/>
              <a:t> </a:t>
            </a:r>
            <a:r>
              <a:rPr lang="en-US" sz="2400" dirty="0" err="1" smtClean="0"/>
              <a:t>configuración</a:t>
            </a:r>
            <a:r>
              <a:rPr lang="en-US" sz="2400" dirty="0" smtClean="0"/>
              <a:t> de </a:t>
            </a:r>
            <a:r>
              <a:rPr lang="en-US" sz="2400" dirty="0" err="1" smtClean="0"/>
              <a:t>programas</a:t>
            </a:r>
            <a:r>
              <a:rPr lang="en-US" sz="2400" dirty="0" smtClean="0"/>
              <a:t> </a:t>
            </a:r>
            <a:r>
              <a:rPr lang="en-US" sz="2400" dirty="0" err="1" smtClean="0"/>
              <a:t>transversales</a:t>
            </a:r>
            <a:endParaRPr lang="en-US" sz="2400" dirty="0"/>
          </a:p>
          <a:p>
            <a:pPr eaLnBrk="1" hangingPunct="1">
              <a:lnSpc>
                <a:spcPct val="90000"/>
              </a:lnSpc>
              <a:buSzTx/>
              <a:buFont typeface="Wingdings" panose="05000000000000000000" pitchFamily="2" charset="2"/>
              <a:buChar char="Ø"/>
              <a:defRPr/>
            </a:pPr>
            <a:endParaRPr lang="en-US" sz="2400" dirty="0"/>
          </a:p>
          <a:p>
            <a:pPr eaLnBrk="1" hangingPunct="1">
              <a:lnSpc>
                <a:spcPct val="90000"/>
              </a:lnSpc>
              <a:buSzTx/>
              <a:buFont typeface="Wingdings" panose="05000000000000000000" pitchFamily="2" charset="2"/>
              <a:buChar char="Ø"/>
              <a:defRPr/>
            </a:pPr>
            <a:r>
              <a:rPr lang="en-US" sz="2400" dirty="0" err="1" smtClean="0"/>
              <a:t>Ayuda</a:t>
            </a:r>
            <a:r>
              <a:rPr lang="en-US" sz="2400" dirty="0" smtClean="0"/>
              <a:t> a </a:t>
            </a:r>
            <a:r>
              <a:rPr lang="en-US" sz="2400" dirty="0" err="1" smtClean="0"/>
              <a:t>diseñar</a:t>
            </a:r>
            <a:r>
              <a:rPr lang="en-US" sz="2400" dirty="0" smtClean="0"/>
              <a:t> </a:t>
            </a:r>
            <a:r>
              <a:rPr lang="en-US" sz="2400" dirty="0" err="1" smtClean="0"/>
              <a:t>políticas</a:t>
            </a:r>
            <a:r>
              <a:rPr lang="en-US" sz="2400" dirty="0" smtClean="0"/>
              <a:t> y </a:t>
            </a:r>
            <a:r>
              <a:rPr lang="en-US" sz="2400" dirty="0" err="1" smtClean="0"/>
              <a:t>programas</a:t>
            </a:r>
            <a:r>
              <a:rPr lang="en-US" sz="2400" dirty="0" smtClean="0"/>
              <a:t> </a:t>
            </a:r>
            <a:r>
              <a:rPr lang="en-US" sz="2400" dirty="0" err="1" smtClean="0"/>
              <a:t>presupuestarios</a:t>
            </a:r>
            <a:endParaRPr lang="en-US" sz="2400" dirty="0"/>
          </a:p>
          <a:p>
            <a:pPr eaLnBrk="1" hangingPunct="1">
              <a:lnSpc>
                <a:spcPct val="90000"/>
              </a:lnSpc>
              <a:buSzTx/>
              <a:buFont typeface="Wingdings" panose="05000000000000000000" pitchFamily="2" charset="2"/>
              <a:buChar char="Ø"/>
              <a:defRPr/>
            </a:pPr>
            <a:endParaRPr lang="en-US" sz="2400" dirty="0"/>
          </a:p>
          <a:p>
            <a:pPr eaLnBrk="1" hangingPunct="1">
              <a:lnSpc>
                <a:spcPct val="90000"/>
              </a:lnSpc>
              <a:buSzTx/>
              <a:buFont typeface="Wingdings" panose="05000000000000000000" pitchFamily="2" charset="2"/>
              <a:buChar char="Ø"/>
              <a:defRPr/>
            </a:pPr>
            <a:r>
              <a:rPr lang="en-US" sz="2400" dirty="0" err="1" smtClean="0"/>
              <a:t>Asiste</a:t>
            </a:r>
            <a:r>
              <a:rPr lang="en-US" sz="2400" dirty="0" smtClean="0"/>
              <a:t> a </a:t>
            </a:r>
            <a:r>
              <a:rPr lang="en-US" sz="2400" dirty="0" err="1" smtClean="0"/>
              <a:t>las</a:t>
            </a:r>
            <a:r>
              <a:rPr lang="en-US" sz="2400" dirty="0" smtClean="0"/>
              <a:t> </a:t>
            </a:r>
            <a:r>
              <a:rPr lang="en-US" sz="2400" dirty="0" err="1" smtClean="0"/>
              <a:t>decisiones</a:t>
            </a:r>
            <a:r>
              <a:rPr lang="en-US" sz="2400" dirty="0" smtClean="0"/>
              <a:t> </a:t>
            </a:r>
            <a:r>
              <a:rPr lang="en-US" sz="2400" dirty="0" err="1" smtClean="0"/>
              <a:t>sectoriales</a:t>
            </a:r>
            <a:r>
              <a:rPr lang="en-US" sz="2400" dirty="0" smtClean="0"/>
              <a:t> </a:t>
            </a:r>
            <a:r>
              <a:rPr lang="en-US" sz="2400" dirty="0" err="1" smtClean="0"/>
              <a:t>ministeriales</a:t>
            </a:r>
            <a:r>
              <a:rPr lang="en-US" sz="2400" dirty="0" smtClean="0"/>
              <a:t> </a:t>
            </a:r>
            <a:r>
              <a:rPr lang="en-US" sz="2400" dirty="0"/>
              <a:t>/ </a:t>
            </a:r>
            <a:r>
              <a:rPr lang="en-US" sz="2400" dirty="0" err="1" smtClean="0"/>
              <a:t>agencias</a:t>
            </a:r>
            <a:r>
              <a:rPr lang="en-US" sz="2400" dirty="0" smtClean="0"/>
              <a:t> </a:t>
            </a:r>
            <a:r>
              <a:rPr lang="en-US" sz="2400" dirty="0" err="1" smtClean="0"/>
              <a:t>en</a:t>
            </a:r>
            <a:r>
              <a:rPr lang="en-US" sz="2400" dirty="0" smtClean="0"/>
              <a:t> </a:t>
            </a:r>
            <a:r>
              <a:rPr lang="en-US" sz="2400" dirty="0" err="1" smtClean="0"/>
              <a:t>su</a:t>
            </a:r>
            <a:r>
              <a:rPr lang="en-US" sz="2400" dirty="0" smtClean="0"/>
              <a:t> </a:t>
            </a:r>
            <a:r>
              <a:rPr lang="en-US" sz="2400" dirty="0" err="1" smtClean="0"/>
              <a:t>gestión</a:t>
            </a:r>
            <a:r>
              <a:rPr lang="en-US" sz="2400" dirty="0" smtClean="0"/>
              <a:t> </a:t>
            </a:r>
            <a:endParaRPr lang="en-US" sz="2400" dirty="0"/>
          </a:p>
          <a:p>
            <a:pPr eaLnBrk="1" hangingPunct="1">
              <a:lnSpc>
                <a:spcPct val="90000"/>
              </a:lnSpc>
              <a:buSzTx/>
              <a:buFont typeface="Wingdings" panose="05000000000000000000" pitchFamily="2" charset="2"/>
              <a:buChar char="Ø"/>
              <a:defRPr/>
            </a:pPr>
            <a:endParaRPr lang="en-US" sz="2400" dirty="0"/>
          </a:p>
          <a:p>
            <a:pPr eaLnBrk="1" hangingPunct="1">
              <a:lnSpc>
                <a:spcPct val="90000"/>
              </a:lnSpc>
              <a:buSzTx/>
              <a:buFont typeface="Wingdings" panose="05000000000000000000" pitchFamily="2" charset="2"/>
              <a:buChar char="Ø"/>
              <a:defRPr/>
            </a:pPr>
            <a:r>
              <a:rPr lang="en-US" sz="2400" dirty="0" err="1" smtClean="0"/>
              <a:t>Fortalece</a:t>
            </a:r>
            <a:r>
              <a:rPr lang="en-US" sz="2400" dirty="0" smtClean="0"/>
              <a:t> la </a:t>
            </a:r>
            <a:r>
              <a:rPr lang="en-US" sz="2400" dirty="0" err="1" smtClean="0"/>
              <a:t>rendición</a:t>
            </a:r>
            <a:r>
              <a:rPr lang="en-US" sz="2400" dirty="0" smtClean="0"/>
              <a:t> de </a:t>
            </a:r>
            <a:r>
              <a:rPr lang="en-US" sz="2400" dirty="0" err="1" smtClean="0"/>
              <a:t>cuentas</a:t>
            </a:r>
            <a:r>
              <a:rPr lang="en-US" sz="2400" dirty="0" smtClean="0"/>
              <a:t> </a:t>
            </a:r>
            <a:endParaRPr lang="en-US" sz="2400" dirty="0"/>
          </a:p>
        </p:txBody>
      </p:sp>
    </p:spTree>
    <p:extLst>
      <p:ext uri="{BB962C8B-B14F-4D97-AF65-F5344CB8AC3E}">
        <p14:creationId xmlns:p14="http://schemas.microsoft.com/office/powerpoint/2010/main" val="479355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652305"/>
          </a:xfrm>
        </p:spPr>
        <p:txBody>
          <a:bodyPr>
            <a:normAutofit/>
          </a:bodyPr>
          <a:lstStyle/>
          <a:p>
            <a:r>
              <a:rPr lang="es-CO" sz="3600" b="1" dirty="0" smtClean="0">
                <a:solidFill>
                  <a:srgbClr val="FF0000"/>
                </a:solidFill>
              </a:rPr>
              <a:t>IR AGREGA VALOR AL PRESUPUESTO Y VICEVERSA</a:t>
            </a:r>
            <a:endParaRPr lang="es-CO" sz="3600" b="1" dirty="0">
              <a:solidFill>
                <a:srgbClr val="FF0000"/>
              </a:solidFill>
            </a:endParaRPr>
          </a:p>
        </p:txBody>
      </p:sp>
      <p:sp>
        <p:nvSpPr>
          <p:cNvPr id="3" name="Marcador de contenido 2"/>
          <p:cNvSpPr>
            <a:spLocks noGrp="1"/>
          </p:cNvSpPr>
          <p:nvPr>
            <p:ph idx="1"/>
          </p:nvPr>
        </p:nvSpPr>
        <p:spPr>
          <a:xfrm>
            <a:off x="348343" y="1175658"/>
            <a:ext cx="11509828" cy="5413828"/>
          </a:xfrm>
        </p:spPr>
        <p:txBody>
          <a:bodyPr>
            <a:normAutofit fontScale="85000" lnSpcReduction="10000"/>
          </a:bodyPr>
          <a:lstStyle/>
          <a:p>
            <a:r>
              <a:rPr lang="es-CO" b="1" dirty="0" smtClean="0">
                <a:solidFill>
                  <a:schemeClr val="accent6">
                    <a:lumMod val="50000"/>
                  </a:schemeClr>
                </a:solidFill>
              </a:rPr>
              <a:t>CRITERIOS DE PRIORIZACIÓN Y ANÁLISIS EN PROFUNDIDAD de MIR PRIORITARIAS</a:t>
            </a:r>
          </a:p>
          <a:p>
            <a:r>
              <a:rPr lang="es-CO" b="1" dirty="0" smtClean="0">
                <a:solidFill>
                  <a:schemeClr val="accent4">
                    <a:lumMod val="50000"/>
                  </a:schemeClr>
                </a:solidFill>
              </a:rPr>
              <a:t>PROMOCIÓN</a:t>
            </a:r>
            <a:r>
              <a:rPr lang="es-CO" b="1" dirty="0" smtClean="0">
                <a:solidFill>
                  <a:schemeClr val="accent4">
                    <a:lumMod val="50000"/>
                  </a:schemeClr>
                </a:solidFill>
              </a:rPr>
              <a:t>, ORIENTACIÓN Y REGISTRO </a:t>
            </a:r>
            <a:r>
              <a:rPr lang="es-CO" b="1" dirty="0" smtClean="0">
                <a:solidFill>
                  <a:schemeClr val="accent4">
                    <a:lumMod val="50000"/>
                  </a:schemeClr>
                </a:solidFill>
              </a:rPr>
              <a:t>DE COMPROMISOS </a:t>
            </a:r>
            <a:r>
              <a:rPr lang="es-CO" b="1" dirty="0" smtClean="0">
                <a:solidFill>
                  <a:schemeClr val="accent4">
                    <a:lumMod val="50000"/>
                  </a:schemeClr>
                </a:solidFill>
              </a:rPr>
              <a:t>MESAS DE TRABAJO</a:t>
            </a:r>
          </a:p>
          <a:p>
            <a:r>
              <a:rPr lang="es-CO" b="1" dirty="0" smtClean="0">
                <a:solidFill>
                  <a:schemeClr val="accent6">
                    <a:lumMod val="50000"/>
                  </a:schemeClr>
                </a:solidFill>
              </a:rPr>
              <a:t>CADENAS DE PRODUCCIÓN INTERSECTORIAL DE </a:t>
            </a:r>
            <a:r>
              <a:rPr lang="es-CO" b="1" dirty="0" smtClean="0">
                <a:solidFill>
                  <a:schemeClr val="accent6">
                    <a:lumMod val="50000"/>
                  </a:schemeClr>
                </a:solidFill>
              </a:rPr>
              <a:t>RESULTADOS</a:t>
            </a:r>
            <a:endParaRPr lang="es-CO" b="1" dirty="0" smtClean="0">
              <a:solidFill>
                <a:schemeClr val="accent6">
                  <a:lumMod val="50000"/>
                </a:schemeClr>
              </a:solidFill>
            </a:endParaRPr>
          </a:p>
          <a:p>
            <a:r>
              <a:rPr lang="es-CO" b="1" dirty="0" smtClean="0">
                <a:solidFill>
                  <a:schemeClr val="accent4">
                    <a:lumMod val="50000"/>
                  </a:schemeClr>
                </a:solidFill>
              </a:rPr>
              <a:t>IDENTIFICACIÓN DE </a:t>
            </a:r>
            <a:r>
              <a:rPr lang="es-CO" b="1" dirty="0" smtClean="0">
                <a:solidFill>
                  <a:schemeClr val="accent4">
                    <a:lumMod val="50000"/>
                  </a:schemeClr>
                </a:solidFill>
              </a:rPr>
              <a:t>ASIGNACIONES Y RESPONSABILIDADES </a:t>
            </a:r>
            <a:r>
              <a:rPr lang="es-CO" b="1" dirty="0" smtClean="0">
                <a:solidFill>
                  <a:schemeClr val="accent4">
                    <a:lumMod val="50000"/>
                  </a:schemeClr>
                </a:solidFill>
              </a:rPr>
              <a:t>INDIVIDUALES EN LA CADENA DE PRODUCCIÓN</a:t>
            </a:r>
          </a:p>
          <a:p>
            <a:r>
              <a:rPr lang="es-CO" b="1" dirty="0" smtClean="0">
                <a:solidFill>
                  <a:schemeClr val="accent6">
                    <a:lumMod val="50000"/>
                  </a:schemeClr>
                </a:solidFill>
              </a:rPr>
              <a:t>TRAYECTORIAS DE </a:t>
            </a:r>
            <a:r>
              <a:rPr lang="es-CO" b="1" dirty="0" smtClean="0">
                <a:solidFill>
                  <a:schemeClr val="accent6">
                    <a:lumMod val="50000"/>
                  </a:schemeClr>
                </a:solidFill>
              </a:rPr>
              <a:t>IMPLEMENTACIÓN PARA MONITOREO Y MODIFICACIONES PRESUP</a:t>
            </a:r>
          </a:p>
          <a:p>
            <a:pPr lvl="0"/>
            <a:r>
              <a:rPr lang="es-CO" b="1" dirty="0">
                <a:solidFill>
                  <a:srgbClr val="FFC000">
                    <a:lumMod val="50000"/>
                  </a:srgbClr>
                </a:solidFill>
              </a:rPr>
              <a:t>OPERACIONALIZACIÓN METAS PRIORITARIAS EN PROGRAMAS GOBIERNO</a:t>
            </a:r>
          </a:p>
          <a:p>
            <a:r>
              <a:rPr lang="es-CO" b="1" dirty="0" smtClean="0">
                <a:solidFill>
                  <a:schemeClr val="accent6">
                    <a:lumMod val="50000"/>
                  </a:schemeClr>
                </a:solidFill>
              </a:rPr>
              <a:t>TABLERO </a:t>
            </a:r>
            <a:r>
              <a:rPr lang="es-CO" b="1" dirty="0" smtClean="0">
                <a:solidFill>
                  <a:schemeClr val="accent6">
                    <a:lumMod val="50000"/>
                  </a:schemeClr>
                </a:solidFill>
              </a:rPr>
              <a:t>DE CONTROL DE RIESGOS Y RESPONSABILIDADES INDIVIDUALES EN TRAYECTORIAS DE </a:t>
            </a:r>
            <a:r>
              <a:rPr lang="es-CO" b="1" dirty="0" smtClean="0">
                <a:solidFill>
                  <a:schemeClr val="accent6">
                    <a:lumMod val="50000"/>
                  </a:schemeClr>
                </a:solidFill>
              </a:rPr>
              <a:t>IMPLEMENTACIÓN </a:t>
            </a:r>
            <a:endParaRPr lang="es-CO" b="1" dirty="0" smtClean="0">
              <a:solidFill>
                <a:schemeClr val="accent6">
                  <a:lumMod val="50000"/>
                </a:schemeClr>
              </a:solidFill>
            </a:endParaRPr>
          </a:p>
          <a:p>
            <a:r>
              <a:rPr lang="es-CO" b="1" dirty="0" smtClean="0">
                <a:solidFill>
                  <a:schemeClr val="accent4">
                    <a:lumMod val="50000"/>
                  </a:schemeClr>
                </a:solidFill>
              </a:rPr>
              <a:t>SEGUIMIENTO</a:t>
            </a:r>
            <a:r>
              <a:rPr lang="es-CO" b="1" dirty="0">
                <a:solidFill>
                  <a:schemeClr val="accent4">
                    <a:lumMod val="50000"/>
                  </a:schemeClr>
                </a:solidFill>
              </a:rPr>
              <a:t>, </a:t>
            </a:r>
            <a:r>
              <a:rPr lang="es-CO" b="1" dirty="0" smtClean="0">
                <a:solidFill>
                  <a:schemeClr val="accent4">
                    <a:lumMod val="50000"/>
                  </a:schemeClr>
                </a:solidFill>
              </a:rPr>
              <a:t>VIGILANCIA, CONTROL Y REPORTE DE IMPLEMENTACIÓN TRAYECTORIAS DE IMPLEMENTACIÓN</a:t>
            </a:r>
          </a:p>
          <a:p>
            <a:r>
              <a:rPr lang="es-CO" b="1" dirty="0" smtClean="0">
                <a:solidFill>
                  <a:schemeClr val="accent6">
                    <a:lumMod val="50000"/>
                  </a:schemeClr>
                </a:solidFill>
              </a:rPr>
              <a:t>IDENTIFICACIÓN </a:t>
            </a:r>
            <a:r>
              <a:rPr lang="es-CO" b="1" dirty="0">
                <a:solidFill>
                  <a:schemeClr val="accent6">
                    <a:lumMod val="50000"/>
                  </a:schemeClr>
                </a:solidFill>
              </a:rPr>
              <a:t>DE </a:t>
            </a:r>
            <a:r>
              <a:rPr lang="es-CO" b="1" dirty="0" smtClean="0">
                <a:solidFill>
                  <a:schemeClr val="accent6">
                    <a:lumMod val="50000"/>
                  </a:schemeClr>
                </a:solidFill>
              </a:rPr>
              <a:t>FACTORES DE DESVIACIÓN </a:t>
            </a:r>
            <a:r>
              <a:rPr lang="es-CO" b="1" dirty="0">
                <a:solidFill>
                  <a:schemeClr val="accent6">
                    <a:lumMod val="50000"/>
                  </a:schemeClr>
                </a:solidFill>
              </a:rPr>
              <a:t>Y CORRECCIÓN </a:t>
            </a:r>
            <a:r>
              <a:rPr lang="es-CO" b="1" dirty="0" smtClean="0">
                <a:solidFill>
                  <a:schemeClr val="accent6">
                    <a:lumMod val="50000"/>
                  </a:schemeClr>
                </a:solidFill>
              </a:rPr>
              <a:t>OPORTUNA</a:t>
            </a:r>
          </a:p>
          <a:p>
            <a:r>
              <a:rPr lang="es-CO" b="1" dirty="0" smtClean="0">
                <a:solidFill>
                  <a:schemeClr val="accent4">
                    <a:lumMod val="50000"/>
                  </a:schemeClr>
                </a:solidFill>
              </a:rPr>
              <a:t>MESAS DE TRABAJO Y OTRAS FORMAS DE CREACIÓN DE CONSENSOS ENTRE SECTORES PARTICIPANTES EN UNA CADENA DE PRODUCCIÓN DE METAS PRIORITARIAS</a:t>
            </a:r>
            <a:endParaRPr lang="es-CO" b="1" dirty="0">
              <a:solidFill>
                <a:schemeClr val="accent4">
                  <a:lumMod val="50000"/>
                </a:schemeClr>
              </a:solidFill>
            </a:endParaRPr>
          </a:p>
          <a:p>
            <a:pPr marL="0" indent="0">
              <a:buNone/>
            </a:pPr>
            <a:endParaRPr lang="es-CO" dirty="0">
              <a:solidFill>
                <a:schemeClr val="accent4">
                  <a:lumMod val="50000"/>
                </a:schemeClr>
              </a:solidFill>
            </a:endParaRPr>
          </a:p>
        </p:txBody>
      </p:sp>
    </p:spTree>
    <p:extLst>
      <p:ext uri="{BB962C8B-B14F-4D97-AF65-F5344CB8AC3E}">
        <p14:creationId xmlns:p14="http://schemas.microsoft.com/office/powerpoint/2010/main" val="1078161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75033"/>
          </a:xfrm>
        </p:spPr>
        <p:txBody>
          <a:bodyPr>
            <a:noAutofit/>
          </a:bodyPr>
          <a:lstStyle/>
          <a:p>
            <a:r>
              <a:rPr lang="es-CO" sz="3600" b="1" dirty="0" smtClean="0">
                <a:solidFill>
                  <a:srgbClr val="FF0000"/>
                </a:solidFill>
              </a:rPr>
              <a:t>PRIORIZACIÓN DE METAS DE GOBIERNO</a:t>
            </a:r>
            <a:endParaRPr lang="es-CO" sz="3600" b="1" dirty="0">
              <a:solidFill>
                <a:srgbClr val="FF0000"/>
              </a:solidFill>
            </a:endParaRPr>
          </a:p>
        </p:txBody>
      </p:sp>
      <p:sp>
        <p:nvSpPr>
          <p:cNvPr id="3" name="Marcador de contenido 2"/>
          <p:cNvSpPr>
            <a:spLocks noGrp="1"/>
          </p:cNvSpPr>
          <p:nvPr>
            <p:ph idx="1"/>
          </p:nvPr>
        </p:nvSpPr>
        <p:spPr>
          <a:xfrm>
            <a:off x="321971" y="1275008"/>
            <a:ext cx="11436439" cy="5344733"/>
          </a:xfrm>
        </p:spPr>
        <p:txBody>
          <a:bodyPr>
            <a:normAutofit lnSpcReduction="10000"/>
          </a:bodyPr>
          <a:lstStyle/>
          <a:p>
            <a:r>
              <a:rPr lang="es-CO" dirty="0" smtClean="0"/>
              <a:t>Criterios </a:t>
            </a:r>
            <a:r>
              <a:rPr lang="es-CO" dirty="0"/>
              <a:t>de priorización </a:t>
            </a:r>
            <a:r>
              <a:rPr lang="es-CO" dirty="0" smtClean="0"/>
              <a:t>se emplean para seleccionar evaluaciones</a:t>
            </a:r>
          </a:p>
          <a:p>
            <a:r>
              <a:rPr lang="es-CO" dirty="0" smtClean="0"/>
              <a:t>Son aún más útiles </a:t>
            </a:r>
            <a:r>
              <a:rPr lang="es-CO" dirty="0"/>
              <a:t>para </a:t>
            </a:r>
            <a:r>
              <a:rPr lang="es-CO" dirty="0" smtClean="0"/>
              <a:t>seleccionar programas que serán seguidos en  </a:t>
            </a:r>
            <a:r>
              <a:rPr lang="es-CO" dirty="0"/>
              <a:t>profundidad </a:t>
            </a:r>
            <a:r>
              <a:rPr lang="es-CO" dirty="0" smtClean="0"/>
              <a:t>, con </a:t>
            </a:r>
            <a:r>
              <a:rPr lang="es-CO" dirty="0"/>
              <a:t>documentación sobre la calidad de las metas y con seguimiento conjunto a los resultados intermedios entre </a:t>
            </a:r>
            <a:r>
              <a:rPr lang="es-CO" dirty="0" smtClean="0"/>
              <a:t>Presupuesto y los ministerios sectoriales. </a:t>
            </a:r>
            <a:endParaRPr lang="es-CO" dirty="0"/>
          </a:p>
          <a:p>
            <a:endParaRPr lang="es-CO" dirty="0"/>
          </a:p>
          <a:p>
            <a:r>
              <a:rPr lang="es-CO" b="1" dirty="0"/>
              <a:t>Conexión con decisiones a lo largo del ciclo presupuestario: </a:t>
            </a:r>
            <a:r>
              <a:rPr lang="es-CO" dirty="0"/>
              <a:t>los programas que están siendo monitoreados en profundidad se trabajan conjuntamente entre </a:t>
            </a:r>
            <a:r>
              <a:rPr lang="es-CO" dirty="0" smtClean="0"/>
              <a:t>Presupuesto, ministerios. </a:t>
            </a:r>
          </a:p>
          <a:p>
            <a:r>
              <a:rPr lang="es-CO" dirty="0" smtClean="0"/>
              <a:t> </a:t>
            </a:r>
            <a:r>
              <a:rPr lang="es-CO" dirty="0"/>
              <a:t>También se anuncian a </a:t>
            </a:r>
            <a:r>
              <a:rPr lang="es-CO" dirty="0" smtClean="0"/>
              <a:t>los expertos sectoriales de la DGPP </a:t>
            </a:r>
            <a:r>
              <a:rPr lang="es-CO" dirty="0"/>
              <a:t>para que </a:t>
            </a:r>
            <a:r>
              <a:rPr lang="es-CO" dirty="0" smtClean="0"/>
              <a:t>ellos anticipen </a:t>
            </a:r>
            <a:r>
              <a:rPr lang="es-CO" dirty="0"/>
              <a:t>que recibirán </a:t>
            </a:r>
            <a:r>
              <a:rPr lang="es-CO" dirty="0" smtClean="0"/>
              <a:t>oportunamente </a:t>
            </a:r>
            <a:r>
              <a:rPr lang="es-CO" dirty="0"/>
              <a:t>información adicional de resultados sobre estos programas, lo cual redundará en mejores decisiones de aprobación inicial o de adecuaciones presupuestarias.</a:t>
            </a:r>
            <a:r>
              <a:rPr lang="es-CO" b="1" dirty="0"/>
              <a:t> </a:t>
            </a:r>
            <a:endParaRPr lang="es-CO" b="1" dirty="0"/>
          </a:p>
        </p:txBody>
      </p:sp>
    </p:spTree>
    <p:extLst>
      <p:ext uri="{BB962C8B-B14F-4D97-AF65-F5344CB8AC3E}">
        <p14:creationId xmlns:p14="http://schemas.microsoft.com/office/powerpoint/2010/main" val="3035425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3669"/>
          </a:xfrm>
        </p:spPr>
        <p:txBody>
          <a:bodyPr>
            <a:normAutofit fontScale="90000"/>
          </a:bodyPr>
          <a:lstStyle/>
          <a:p>
            <a:pPr marL="228600" lvl="0" indent="-228600">
              <a:spcBef>
                <a:spcPts val="1000"/>
              </a:spcBef>
            </a:pPr>
            <a:r>
              <a:rPr lang="es-CO" sz="4000" b="1" dirty="0" smtClean="0">
                <a:solidFill>
                  <a:srgbClr val="FF0000"/>
                </a:solidFill>
                <a:latin typeface="Calibri" panose="020F0502020204030204"/>
                <a:ea typeface="+mn-ea"/>
                <a:cs typeface="+mn-cs"/>
              </a:rPr>
              <a:t/>
            </a:r>
            <a:br>
              <a:rPr lang="es-CO" sz="4000" b="1" dirty="0" smtClean="0">
                <a:solidFill>
                  <a:srgbClr val="FF0000"/>
                </a:solidFill>
                <a:latin typeface="Calibri" panose="020F0502020204030204"/>
                <a:ea typeface="+mn-ea"/>
                <a:cs typeface="+mn-cs"/>
              </a:rPr>
            </a:br>
            <a:r>
              <a:rPr lang="es-CO" sz="4000" b="1" dirty="0" smtClean="0">
                <a:solidFill>
                  <a:srgbClr val="FF0000"/>
                </a:solidFill>
                <a:latin typeface="Calibri" panose="020F0502020204030204"/>
                <a:ea typeface="+mn-ea"/>
                <a:cs typeface="+mn-cs"/>
              </a:rPr>
              <a:t>OPERACIONALIZACIÓN </a:t>
            </a:r>
            <a:r>
              <a:rPr lang="es-CO" sz="4000" b="1" dirty="0">
                <a:solidFill>
                  <a:srgbClr val="FF0000"/>
                </a:solidFill>
                <a:latin typeface="Calibri" panose="020F0502020204030204"/>
                <a:ea typeface="+mn-ea"/>
                <a:cs typeface="+mn-cs"/>
              </a:rPr>
              <a:t>METAS PRIORITARIAS EN PROGRAMAS GOBIERNO</a:t>
            </a:r>
            <a:r>
              <a:rPr lang="es-CO" sz="2400" b="1" dirty="0">
                <a:solidFill>
                  <a:srgbClr val="FFC000">
                    <a:lumMod val="50000"/>
                  </a:srgbClr>
                </a:solidFill>
                <a:latin typeface="Calibri" panose="020F0502020204030204"/>
                <a:ea typeface="+mn-ea"/>
                <a:cs typeface="+mn-cs"/>
              </a:rPr>
              <a:t/>
            </a:r>
            <a:br>
              <a:rPr lang="es-CO" sz="2400" b="1" dirty="0">
                <a:solidFill>
                  <a:srgbClr val="FFC000">
                    <a:lumMod val="50000"/>
                  </a:srgbClr>
                </a:solidFill>
                <a:latin typeface="Calibri" panose="020F0502020204030204"/>
                <a:ea typeface="+mn-ea"/>
                <a:cs typeface="+mn-cs"/>
              </a:rPr>
            </a:br>
            <a:endParaRPr lang="es-CO" dirty="0"/>
          </a:p>
        </p:txBody>
      </p:sp>
      <p:sp>
        <p:nvSpPr>
          <p:cNvPr id="3" name="Marcador de contenido 2"/>
          <p:cNvSpPr>
            <a:spLocks noGrp="1"/>
          </p:cNvSpPr>
          <p:nvPr>
            <p:ph idx="1"/>
          </p:nvPr>
        </p:nvSpPr>
        <p:spPr>
          <a:xfrm>
            <a:off x="838200" y="708338"/>
            <a:ext cx="10515600" cy="5468625"/>
          </a:xfrm>
        </p:spPr>
        <p:txBody>
          <a:bodyPr>
            <a:normAutofit/>
          </a:bodyPr>
          <a:lstStyle/>
          <a:p>
            <a:pPr marL="457200">
              <a:lnSpc>
                <a:spcPct val="107000"/>
              </a:lnSpc>
              <a:spcAft>
                <a:spcPts val="0"/>
              </a:spcAft>
            </a:pPr>
            <a:endParaRPr lang="es-CO" dirty="0" smtClean="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es-CO" dirty="0" smtClean="0">
                <a:latin typeface="Calibri" panose="020F0502020204030204" pitchFamily="34" charset="0"/>
                <a:ea typeface="Calibri" panose="020F0502020204030204" pitchFamily="34" charset="0"/>
                <a:cs typeface="Times New Roman" panose="02020603050405020304" pitchFamily="18" charset="0"/>
              </a:rPr>
              <a:t>Factor </a:t>
            </a:r>
            <a:r>
              <a:rPr lang="es-CO" dirty="0">
                <a:latin typeface="Calibri" panose="020F0502020204030204" pitchFamily="34" charset="0"/>
                <a:ea typeface="Calibri" panose="020F0502020204030204" pitchFamily="34" charset="0"/>
                <a:cs typeface="Times New Roman" panose="02020603050405020304" pitchFamily="18" charset="0"/>
              </a:rPr>
              <a:t>esencial para la toma de decisiones </a:t>
            </a:r>
            <a:r>
              <a:rPr lang="es-CO" dirty="0" smtClean="0">
                <a:latin typeface="Calibri" panose="020F0502020204030204" pitchFamily="34" charset="0"/>
                <a:ea typeface="Calibri" panose="020F0502020204030204" pitchFamily="34" charset="0"/>
                <a:cs typeface="Times New Roman" panose="02020603050405020304" pitchFamily="18" charset="0"/>
              </a:rPr>
              <a:t>importantes  </a:t>
            </a:r>
            <a:r>
              <a:rPr lang="es-CO" dirty="0">
                <a:latin typeface="Calibri" panose="020F0502020204030204" pitchFamily="34" charset="0"/>
                <a:ea typeface="Calibri" panose="020F0502020204030204" pitchFamily="34" charset="0"/>
                <a:cs typeface="Times New Roman" panose="02020603050405020304" pitchFamily="18" charset="0"/>
              </a:rPr>
              <a:t>por parte de la presidencia, en el gabinete de gobierno. </a:t>
            </a:r>
            <a:endParaRPr lang="es-CO" dirty="0" smtClean="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es-CO" dirty="0" smtClean="0">
                <a:latin typeface="Calibri" panose="020F0502020204030204" pitchFamily="34" charset="0"/>
                <a:ea typeface="Calibri" panose="020F0502020204030204" pitchFamily="34" charset="0"/>
                <a:cs typeface="Times New Roman" panose="02020603050405020304" pitchFamily="18" charset="0"/>
              </a:rPr>
              <a:t>Imprime </a:t>
            </a:r>
            <a:r>
              <a:rPr lang="es-CO" dirty="0">
                <a:latin typeface="Calibri" panose="020F0502020204030204" pitchFamily="34" charset="0"/>
                <a:ea typeface="Calibri" panose="020F0502020204030204" pitchFamily="34" charset="0"/>
                <a:cs typeface="Times New Roman" panose="02020603050405020304" pitchFamily="18" charset="0"/>
              </a:rPr>
              <a:t>concreción y eficacia al acompañamiento que </a:t>
            </a:r>
            <a:r>
              <a:rPr lang="es-CO" dirty="0" smtClean="0">
                <a:latin typeface="Calibri" panose="020F0502020204030204" pitchFamily="34" charset="0"/>
                <a:ea typeface="Calibri" panose="020F0502020204030204" pitchFamily="34" charset="0"/>
                <a:cs typeface="Times New Roman" panose="02020603050405020304" pitchFamily="18" charset="0"/>
              </a:rPr>
              <a:t>Presupuesto presta a los ministerios</a:t>
            </a:r>
            <a:endParaRPr lang="es-CO"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endParaRPr lang="es-CO" dirty="0">
              <a:latin typeface="Calibri" panose="020F0502020204030204" pitchFamily="34" charset="0"/>
              <a:ea typeface="Calibri" panose="020F0502020204030204" pitchFamily="34" charset="0"/>
              <a:cs typeface="Times New Roman" panose="02020603050405020304" pitchFamily="18" charset="0"/>
            </a:endParaRPr>
          </a:p>
          <a:p>
            <a:r>
              <a:rPr lang="es-CO" b="1" dirty="0">
                <a:latin typeface="Calibri" panose="020F0502020204030204" pitchFamily="34" charset="0"/>
                <a:ea typeface="Calibri" panose="020F0502020204030204" pitchFamily="34" charset="0"/>
                <a:cs typeface="Times New Roman" panose="02020603050405020304" pitchFamily="18" charset="0"/>
              </a:rPr>
              <a:t>Conexión con decisiones a lo largo del ciclo presupuestario</a:t>
            </a:r>
            <a:r>
              <a:rPr lang="es-CO" dirty="0">
                <a:latin typeface="Calibri" panose="020F0502020204030204" pitchFamily="34" charset="0"/>
                <a:ea typeface="Calibri" panose="020F0502020204030204" pitchFamily="34" charset="0"/>
                <a:cs typeface="Times New Roman" panose="02020603050405020304" pitchFamily="18" charset="0"/>
              </a:rPr>
              <a:t>: los aportes de </a:t>
            </a:r>
            <a:r>
              <a:rPr lang="es-CO" dirty="0" smtClean="0">
                <a:latin typeface="Calibri" panose="020F0502020204030204" pitchFamily="34" charset="0"/>
                <a:ea typeface="Calibri" panose="020F0502020204030204" pitchFamily="34" charset="0"/>
                <a:cs typeface="Times New Roman" panose="02020603050405020304" pitchFamily="18" charset="0"/>
              </a:rPr>
              <a:t>los ministerios a </a:t>
            </a:r>
            <a:r>
              <a:rPr lang="es-CO" dirty="0">
                <a:latin typeface="Calibri" panose="020F0502020204030204" pitchFamily="34" charset="0"/>
                <a:ea typeface="Calibri" panose="020F0502020204030204" pitchFamily="34" charset="0"/>
                <a:cs typeface="Times New Roman" panose="02020603050405020304" pitchFamily="18" charset="0"/>
              </a:rPr>
              <a:t>los programas transversales suelen tener prioridad para la Presidencia o para el Gabinete de Gobierno. Como tales, suelen recibir prioridad en las decisiones sobre apropiaciones iniciales o en las adecuaciones durante la ejecución del presupuesto.</a:t>
            </a:r>
            <a:endParaRPr lang="es-CO" dirty="0"/>
          </a:p>
        </p:txBody>
      </p:sp>
    </p:spTree>
    <p:extLst>
      <p:ext uri="{BB962C8B-B14F-4D97-AF65-F5344CB8AC3E}">
        <p14:creationId xmlns:p14="http://schemas.microsoft.com/office/powerpoint/2010/main" val="1072688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0913" y="232230"/>
            <a:ext cx="11517801" cy="769256"/>
          </a:xfrm>
        </p:spPr>
        <p:txBody>
          <a:bodyPr>
            <a:normAutofit fontScale="90000"/>
          </a:bodyPr>
          <a:lstStyle/>
          <a:p>
            <a:r>
              <a:rPr lang="es-CO" sz="3600" b="1" dirty="0" smtClean="0">
                <a:solidFill>
                  <a:srgbClr val="FF0000"/>
                </a:solidFill>
                <a:latin typeface="Calibri" panose="020F0502020204030204" pitchFamily="34" charset="0"/>
                <a:cs typeface="Times New Roman" panose="02020603050405020304" pitchFamily="18" charset="0"/>
              </a:rPr>
              <a:t> </a:t>
            </a:r>
            <a:r>
              <a:rPr lang="es-CO" sz="3600" b="1" dirty="0" smtClean="0">
                <a:solidFill>
                  <a:srgbClr val="FF0000"/>
                </a:solidFill>
                <a:latin typeface="Calibri" panose="020F0502020204030204" pitchFamily="34" charset="0"/>
                <a:cs typeface="Times New Roman" panose="02020603050405020304" pitchFamily="18" charset="0"/>
              </a:rPr>
              <a:t>CONTRIBUYE A GARANTIZAR VÍNCULO ENTRE PROGRAMAS PRESUPUESTARIOS Y METAS PRIORITARIAS DE GOBIERNO</a:t>
            </a:r>
            <a:endParaRPr lang="es-CO" sz="3600" b="1" dirty="0">
              <a:solidFill>
                <a:srgbClr val="FF0000"/>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30208892"/>
              </p:ext>
            </p:extLst>
          </p:nvPr>
        </p:nvGraphicFramePr>
        <p:xfrm>
          <a:off x="232230" y="1146629"/>
          <a:ext cx="11480346" cy="55154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2492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270455"/>
            <a:ext cx="11078029" cy="1442435"/>
          </a:xfrm>
        </p:spPr>
        <p:txBody>
          <a:bodyPr>
            <a:normAutofit fontScale="90000"/>
          </a:bodyPr>
          <a:lstStyle/>
          <a:p>
            <a:pPr lvl="0"/>
            <a:r>
              <a:rPr lang="es-CO" sz="4000" b="1" dirty="0" smtClean="0">
                <a:solidFill>
                  <a:srgbClr val="FF0000"/>
                </a:solidFill>
              </a:rPr>
              <a:t>DGPP</a:t>
            </a:r>
            <a:r>
              <a:rPr lang="es-CO" sz="4000" b="1" dirty="0" smtClean="0">
                <a:solidFill>
                  <a:srgbClr val="FF0000"/>
                </a:solidFill>
              </a:rPr>
              <a:t> </a:t>
            </a:r>
            <a:r>
              <a:rPr lang="es-CO" sz="4000" b="1" dirty="0" smtClean="0">
                <a:solidFill>
                  <a:srgbClr val="FF0000"/>
                </a:solidFill>
              </a:rPr>
              <a:t>asegura coordinación intersectorial gestión-presupuesto para elevar impacto de servicios transversales </a:t>
            </a:r>
            <a:r>
              <a:rPr lang="es-CO" b="1" dirty="0" smtClean="0">
                <a:solidFill>
                  <a:srgbClr val="FF0000"/>
                </a:solidFill>
              </a:rPr>
              <a:t/>
            </a:r>
            <a:br>
              <a:rPr lang="es-CO" b="1" dirty="0" smtClean="0">
                <a:solidFill>
                  <a:srgbClr val="FF0000"/>
                </a:solidFill>
              </a:rPr>
            </a:br>
            <a:r>
              <a:rPr lang="es-CO"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es-CO"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es-CO" b="1" dirty="0">
              <a:solidFill>
                <a:srgbClr val="FF0000"/>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6305527"/>
              </p:ext>
            </p:extLst>
          </p:nvPr>
        </p:nvGraphicFramePr>
        <p:xfrm>
          <a:off x="420914" y="1159099"/>
          <a:ext cx="11495314" cy="5499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2346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425" y="218941"/>
            <a:ext cx="11565229" cy="1471747"/>
          </a:xfrm>
        </p:spPr>
        <p:txBody>
          <a:bodyPr>
            <a:normAutofit fontScale="90000"/>
          </a:bodyPr>
          <a:lstStyle/>
          <a:p>
            <a:pPr lvl="0"/>
            <a:r>
              <a:rPr lang="es-CO" sz="4000" b="1" dirty="0">
                <a:solidFill>
                  <a:srgbClr val="FF0000"/>
                </a:solidFill>
              </a:rPr>
              <a:t>LAS TRAYECTORIAS DE </a:t>
            </a:r>
            <a:r>
              <a:rPr lang="es-CO" sz="4000" b="1" dirty="0" smtClean="0">
                <a:solidFill>
                  <a:srgbClr val="FF0000"/>
                </a:solidFill>
              </a:rPr>
              <a:t>IMPLEMENTACIÓN:PARA MONITOREO </a:t>
            </a:r>
            <a:br>
              <a:rPr lang="es-CO" sz="4000" b="1" dirty="0" smtClean="0">
                <a:solidFill>
                  <a:srgbClr val="FF0000"/>
                </a:solidFill>
              </a:rPr>
            </a:br>
            <a:r>
              <a:rPr lang="es-CO" sz="4000" b="1" dirty="0" smtClean="0">
                <a:solidFill>
                  <a:srgbClr val="FF0000"/>
                </a:solidFill>
              </a:rPr>
              <a:t>Y CORRECCIÓN </a:t>
            </a:r>
            <a:r>
              <a:rPr lang="es-CO" sz="4000" b="1" dirty="0">
                <a:solidFill>
                  <a:srgbClr val="FF0000"/>
                </a:solidFill>
              </a:rPr>
              <a:t>OPORTUNA DURANTE </a:t>
            </a:r>
            <a:r>
              <a:rPr lang="es-CO" sz="4000" b="1" dirty="0" smtClean="0">
                <a:solidFill>
                  <a:srgbClr val="FF0000"/>
                </a:solidFill>
              </a:rPr>
              <a:t>CICLO PRESUPUESTARIO</a:t>
            </a:r>
            <a:r>
              <a:rPr lang="es-CO" sz="4000" b="1" dirty="0">
                <a:solidFill>
                  <a:srgbClr val="FF0000"/>
                </a:solidFill>
              </a:rPr>
              <a:t>. </a:t>
            </a:r>
            <a:r>
              <a:rPr lang="es-CO" dirty="0"/>
              <a:t/>
            </a:r>
            <a:br>
              <a:rPr lang="es-CO" dirty="0"/>
            </a:br>
            <a:endParaRPr lang="es-CO" dirty="0"/>
          </a:p>
        </p:txBody>
      </p:sp>
      <p:sp>
        <p:nvSpPr>
          <p:cNvPr id="3" name="Marcador de contenido 2"/>
          <p:cNvSpPr>
            <a:spLocks noGrp="1"/>
          </p:cNvSpPr>
          <p:nvPr>
            <p:ph idx="1"/>
          </p:nvPr>
        </p:nvSpPr>
        <p:spPr>
          <a:xfrm>
            <a:off x="257577" y="1223493"/>
            <a:ext cx="11096224" cy="5254581"/>
          </a:xfrm>
        </p:spPr>
        <p:txBody>
          <a:bodyPr>
            <a:normAutofit fontScale="92500"/>
          </a:bodyPr>
          <a:lstStyle/>
          <a:p>
            <a:pPr marL="457200">
              <a:lnSpc>
                <a:spcPct val="107000"/>
              </a:lnSpc>
              <a:spcAft>
                <a:spcPts val="0"/>
              </a:spcAft>
            </a:pPr>
            <a:r>
              <a:rPr lang="es-CO" b="1" dirty="0">
                <a:latin typeface="Calibri" panose="020F0502020204030204" pitchFamily="34" charset="0"/>
                <a:ea typeface="Calibri" panose="020F0502020204030204" pitchFamily="34" charset="0"/>
                <a:cs typeface="Times New Roman" panose="02020603050405020304" pitchFamily="18" charset="0"/>
              </a:rPr>
              <a:t>L</a:t>
            </a:r>
            <a:r>
              <a:rPr lang="es-CO" b="1" dirty="0" smtClean="0">
                <a:latin typeface="Calibri" panose="020F0502020204030204" pitchFamily="34" charset="0"/>
                <a:ea typeface="Calibri" panose="020F0502020204030204" pitchFamily="34" charset="0"/>
                <a:cs typeface="Times New Roman" panose="02020603050405020304" pitchFamily="18" charset="0"/>
              </a:rPr>
              <a:t>as </a:t>
            </a:r>
            <a:r>
              <a:rPr lang="es-CO" b="1" dirty="0">
                <a:latin typeface="Calibri" panose="020F0502020204030204" pitchFamily="34" charset="0"/>
                <a:ea typeface="Calibri" panose="020F0502020204030204" pitchFamily="34" charset="0"/>
                <a:cs typeface="Times New Roman" panose="02020603050405020304" pitchFamily="18" charset="0"/>
              </a:rPr>
              <a:t>trayectorias de implementación </a:t>
            </a:r>
            <a:r>
              <a:rPr lang="es-CO" b="1" dirty="0" smtClean="0">
                <a:latin typeface="Calibri" panose="020F0502020204030204" pitchFamily="34" charset="0"/>
                <a:ea typeface="Calibri" panose="020F0502020204030204" pitchFamily="34" charset="0"/>
                <a:cs typeface="Times New Roman" panose="02020603050405020304" pitchFamily="18" charset="0"/>
              </a:rPr>
              <a:t>se aplican solamente </a:t>
            </a:r>
            <a:r>
              <a:rPr lang="es-CO" b="1" dirty="0">
                <a:latin typeface="Calibri" panose="020F0502020204030204" pitchFamily="34" charset="0"/>
                <a:ea typeface="Calibri" panose="020F0502020204030204" pitchFamily="34" charset="0"/>
                <a:cs typeface="Times New Roman" panose="02020603050405020304" pitchFamily="18" charset="0"/>
              </a:rPr>
              <a:t>a los programas prioritarios, con el fin de demostrar los beneficios del instrumento y de aprender su manejo más eficiente.</a:t>
            </a:r>
            <a:r>
              <a:rPr lang="es-CO" dirty="0">
                <a:latin typeface="Calibri" panose="020F0502020204030204" pitchFamily="34" charset="0"/>
                <a:ea typeface="Calibri" panose="020F0502020204030204" pitchFamily="34" charset="0"/>
                <a:cs typeface="Times New Roman" panose="02020603050405020304" pitchFamily="18" charset="0"/>
              </a:rPr>
              <a:t> Son ejercicios dispendiosos, que consumirán tiempo importante de personas con elevado talento, en </a:t>
            </a:r>
            <a:r>
              <a:rPr lang="es-CO" dirty="0" smtClean="0">
                <a:latin typeface="Calibri" panose="020F0502020204030204" pitchFamily="34" charset="0"/>
                <a:ea typeface="Calibri" panose="020F0502020204030204" pitchFamily="34" charset="0"/>
                <a:cs typeface="Times New Roman" panose="02020603050405020304" pitchFamily="18" charset="0"/>
              </a:rPr>
              <a:t>el presupuesto y </a:t>
            </a:r>
            <a:r>
              <a:rPr lang="es-CO" dirty="0">
                <a:latin typeface="Calibri" panose="020F0502020204030204" pitchFamily="34" charset="0"/>
                <a:ea typeface="Calibri" panose="020F0502020204030204" pitchFamily="34" charset="0"/>
                <a:cs typeface="Times New Roman" panose="02020603050405020304" pitchFamily="18" charset="0"/>
              </a:rPr>
              <a:t>en las dependencias. </a:t>
            </a:r>
            <a:endParaRPr lang="es-CO" dirty="0" smtClean="0">
              <a:latin typeface="Calibri" panose="020F0502020204030204" pitchFamily="34" charset="0"/>
              <a:ea typeface="Calibri" panose="020F0502020204030204" pitchFamily="34" charset="0"/>
              <a:cs typeface="Times New Roman" panose="02020603050405020304" pitchFamily="18" charset="0"/>
            </a:endParaRPr>
          </a:p>
          <a:p>
            <a:r>
              <a:rPr lang="es-CO" b="1" dirty="0" smtClean="0">
                <a:latin typeface="Calibri" panose="020F0502020204030204" pitchFamily="34" charset="0"/>
                <a:ea typeface="Calibri" panose="020F0502020204030204" pitchFamily="34" charset="0"/>
                <a:cs typeface="Times New Roman" panose="02020603050405020304" pitchFamily="18" charset="0"/>
              </a:rPr>
              <a:t>Conexión </a:t>
            </a:r>
            <a:r>
              <a:rPr lang="es-CO" b="1" dirty="0">
                <a:latin typeface="Calibri" panose="020F0502020204030204" pitchFamily="34" charset="0"/>
                <a:ea typeface="Calibri" panose="020F0502020204030204" pitchFamily="34" charset="0"/>
                <a:cs typeface="Times New Roman" panose="02020603050405020304" pitchFamily="18" charset="0"/>
              </a:rPr>
              <a:t>con decisiones a lo largo del ciclo presupuestario: </a:t>
            </a:r>
            <a:r>
              <a:rPr lang="es-CO" dirty="0">
                <a:latin typeface="Calibri" panose="020F0502020204030204" pitchFamily="34" charset="0"/>
                <a:ea typeface="Calibri" panose="020F0502020204030204" pitchFamily="34" charset="0"/>
                <a:cs typeface="Times New Roman" panose="02020603050405020304" pitchFamily="18" charset="0"/>
              </a:rPr>
              <a:t>el seguimiento y la corrección de las trayectorias de implementación proveen la información más fundamentada para </a:t>
            </a:r>
            <a:r>
              <a:rPr lang="es-CO" dirty="0" smtClean="0">
                <a:latin typeface="Calibri" panose="020F0502020204030204" pitchFamily="34" charset="0"/>
                <a:ea typeface="Calibri" panose="020F0502020204030204" pitchFamily="34" charset="0"/>
                <a:cs typeface="Times New Roman" panose="02020603050405020304" pitchFamily="18" charset="0"/>
              </a:rPr>
              <a:t>los convenios de desempeño y la </a:t>
            </a:r>
            <a:r>
              <a:rPr lang="es-CO" dirty="0">
                <a:latin typeface="Calibri" panose="020F0502020204030204" pitchFamily="34" charset="0"/>
                <a:ea typeface="Calibri" panose="020F0502020204030204" pitchFamily="34" charset="0"/>
                <a:cs typeface="Times New Roman" panose="02020603050405020304" pitchFamily="18" charset="0"/>
              </a:rPr>
              <a:t>toma de decisiones presupuestarias en la fase de preparación y aprobación, en la de ejecución y en la de evaluación y rendición de cuentas del gasto.</a:t>
            </a:r>
            <a:r>
              <a:rPr lang="es-CO" b="1" dirty="0">
                <a:latin typeface="Calibri" panose="020F0502020204030204" pitchFamily="34" charset="0"/>
                <a:ea typeface="Calibri" panose="020F0502020204030204" pitchFamily="34" charset="0"/>
                <a:cs typeface="Times New Roman" panose="02020603050405020304" pitchFamily="18" charset="0"/>
              </a:rPr>
              <a:t> </a:t>
            </a:r>
            <a:endParaRPr lang="es-CO" b="1"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s-CO" b="1" dirty="0" smtClean="0">
              <a:solidFill>
                <a:srgbClr val="FF0000"/>
              </a:solidFill>
              <a:latin typeface="Calibri" panose="020F0502020204030204" pitchFamily="34" charset="0"/>
              <a:cs typeface="Times New Roman" panose="02020603050405020304" pitchFamily="18" charset="0"/>
            </a:endParaRPr>
          </a:p>
          <a:p>
            <a:pPr marL="0" indent="0" algn="ctr">
              <a:buNone/>
            </a:pPr>
            <a:r>
              <a:rPr lang="es-CO" b="1" dirty="0" smtClean="0">
                <a:solidFill>
                  <a:srgbClr val="FF0000"/>
                </a:solidFill>
                <a:latin typeface="Calibri" panose="020F0502020204030204" pitchFamily="34" charset="0"/>
                <a:cs typeface="Times New Roman" panose="02020603050405020304" pitchFamily="18" charset="0"/>
              </a:rPr>
              <a:t>PERMITEN HACER VINCULANTE EL COMPROMISO DE RESULTADO</a:t>
            </a:r>
            <a:endParaRPr lang="es-CO" dirty="0">
              <a:solidFill>
                <a:srgbClr val="FF0000"/>
              </a:solidFill>
            </a:endParaRPr>
          </a:p>
        </p:txBody>
      </p:sp>
    </p:spTree>
    <p:extLst>
      <p:ext uri="{BB962C8B-B14F-4D97-AF65-F5344CB8AC3E}">
        <p14:creationId xmlns:p14="http://schemas.microsoft.com/office/powerpoint/2010/main" val="17972722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FF"/>
        </a:solidFill>
        <a:ln w="158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rgbClr val="000000"/>
            </a:solidFill>
            <a:effectLst/>
            <a:latin typeface="Verdana" pitchFamily="34" charset="0"/>
            <a:cs typeface="Arial" pitchFamily="34" charset="0"/>
          </a:defRPr>
        </a:defPPr>
      </a:lstStyle>
    </a:spDef>
    <a:lnDef>
      <a:spPr bwMode="auto">
        <a:xfrm>
          <a:off x="0" y="0"/>
          <a:ext cx="1" cy="1"/>
        </a:xfrm>
        <a:custGeom>
          <a:avLst/>
          <a:gdLst/>
          <a:ahLst/>
          <a:cxnLst/>
          <a:rect l="0" t="0" r="0" b="0"/>
          <a:pathLst/>
        </a:custGeom>
        <a:solidFill>
          <a:srgbClr val="CCFFFF"/>
        </a:solidFill>
        <a:ln w="158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rgbClr val="000000"/>
            </a:solidFill>
            <a:effectLst/>
            <a:latin typeface="Verdana" pitchFamily="34" charset="0"/>
            <a:cs typeface="Arial"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1180</TotalTime>
  <Words>1162</Words>
  <Application>Microsoft Office PowerPoint</Application>
  <PresentationFormat>Panorámica</PresentationFormat>
  <Paragraphs>103</Paragraphs>
  <Slides>13</Slides>
  <Notes>1</Notes>
  <HiddenSlides>0</HiddenSlides>
  <MMClips>0</MMClips>
  <ScaleCrop>false</ScaleCrop>
  <HeadingPairs>
    <vt:vector size="6" baseType="variant">
      <vt:variant>
        <vt:lpstr>Fuentes usadas</vt:lpstr>
      </vt:variant>
      <vt:variant>
        <vt:i4>7</vt:i4>
      </vt:variant>
      <vt:variant>
        <vt:lpstr>Tema</vt:lpstr>
      </vt:variant>
      <vt:variant>
        <vt:i4>5</vt:i4>
      </vt:variant>
      <vt:variant>
        <vt:lpstr>Títulos de diapositiva</vt:lpstr>
      </vt:variant>
      <vt:variant>
        <vt:i4>13</vt:i4>
      </vt:variant>
    </vt:vector>
  </HeadingPairs>
  <TitlesOfParts>
    <vt:vector size="25" baseType="lpstr">
      <vt:lpstr>Arial</vt:lpstr>
      <vt:lpstr>Arial</vt:lpstr>
      <vt:lpstr>Calibri</vt:lpstr>
      <vt:lpstr>Calibri Light</vt:lpstr>
      <vt:lpstr>Times New Roman</vt:lpstr>
      <vt:lpstr>Verdana</vt:lpstr>
      <vt:lpstr>Wingdings</vt:lpstr>
      <vt:lpstr>Tema de Office</vt:lpstr>
      <vt:lpstr>1_Tema de Office</vt:lpstr>
      <vt:lpstr>2_Tema de Office</vt:lpstr>
      <vt:lpstr>3_Tema de Office</vt:lpstr>
      <vt:lpstr>Globe</vt:lpstr>
      <vt:lpstr>Presentación de PowerPoint</vt:lpstr>
      <vt:lpstr>PRESUPUESTO EFECTIVO = MÁS QUE MANEJO DE RECURSOS</vt:lpstr>
      <vt:lpstr>1. ¿Cuándo agrega la IR Valor a las Decisiones Presupuestarias?</vt:lpstr>
      <vt:lpstr>IR AGREGA VALOR AL PRESUPUESTO Y VICEVERSA</vt:lpstr>
      <vt:lpstr>PRIORIZACIÓN DE METAS DE GOBIERNO</vt:lpstr>
      <vt:lpstr> OPERACIONALIZACIÓN METAS PRIORITARIAS EN PROGRAMAS GOBIERNO </vt:lpstr>
      <vt:lpstr> CONTRIBUYE A GARANTIZAR VÍNCULO ENTRE PROGRAMAS PRESUPUESTARIOS Y METAS PRIORITARIAS DE GOBIERNO</vt:lpstr>
      <vt:lpstr>DGPP asegura coordinación intersectorial gestión-presupuesto para elevar impacto de servicios transversales   </vt:lpstr>
      <vt:lpstr>LAS TRAYECTORIAS DE IMPLEMENTACIÓN:PARA MONITOREO  Y CORRECCIÓN OPORTUNA DURANTE CICLO PRESUPUESTARIO.  </vt:lpstr>
      <vt:lpstr>MAPAS O CAMINOS DE ACCESO CIUDADANO AL SERVICIO</vt:lpstr>
      <vt:lpstr>TABLERO DE CONTROL DE RIESGOS Y RESPONSABILIDADES INDIVIDUALES</vt:lpstr>
      <vt:lpstr>IDENTIFICACIÓN DE FACTORES DE DESVIACIÓN DE TRAYECTORIA Y CORRECCIÓN OPORTUNA DE PROGRAMAS </vt:lpstr>
      <vt:lpstr>LAS NUEVAS MESAS DE TRABAJO</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FERNANDO ROJAS</dc:creator>
  <cp:lastModifiedBy>FERNANDO ROJAS</cp:lastModifiedBy>
  <cp:revision>20</cp:revision>
  <dcterms:created xsi:type="dcterms:W3CDTF">2014-12-10T19:57:54Z</dcterms:created>
  <dcterms:modified xsi:type="dcterms:W3CDTF">2014-12-11T15:38:42Z</dcterms:modified>
</cp:coreProperties>
</file>